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73" r:id="rId3"/>
    <p:sldId id="287" r:id="rId4"/>
    <p:sldId id="275" r:id="rId5"/>
    <p:sldId id="281" r:id="rId6"/>
    <p:sldId id="291" r:id="rId7"/>
    <p:sldId id="292" r:id="rId8"/>
    <p:sldId id="289" r:id="rId9"/>
    <p:sldId id="290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33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24" y="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F40E9A-A436-405A-BF88-E281D9C87D76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C3DC7B-7148-4472-B46D-908BC86AA1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967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3DC7B-7148-4472-B46D-908BC86AA116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66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3A19-CD3F-41E0-B7B2-AED4BF54B59F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4B79A-7EF2-43E6-A5BF-7F59C8C957E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E4F4A-A5B2-4231-92F1-60E3629D30F4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189DE-F8CF-4D68-AD14-D3DC5DF1B7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D0CA-52AE-449F-82D9-A7A993C91070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BBFC-3141-466D-B5F8-72FBA41F28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237" y="160337"/>
            <a:ext cx="8519747" cy="595801"/>
          </a:xfrm>
        </p:spPr>
        <p:txBody>
          <a:bodyPr/>
          <a:lstStyle>
            <a:lvl1pPr algn="l">
              <a:defRPr sz="3200" b="1">
                <a:solidFill>
                  <a:srgbClr val="7030A0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653" y="905608"/>
            <a:ext cx="8546123" cy="572379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5pPr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E7CF-7B06-4E86-B079-6D55298EF7EE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867E-FB61-4067-9FD3-26D68B4C7DE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94CBB-472C-4541-AF58-91B6AC017611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CB8A-3DD5-4BCB-8F68-4EB19D08D3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BC75F-F6DD-4CC9-9593-89D69FB6861B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316C-B9D2-4BD7-A57D-85DC61233D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12394-023F-460B-8238-1DED431A51A6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970B-AB61-413A-9D4D-37279E50AF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88A83-4D7C-4766-808F-E625D64C4D34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262-D951-4F45-B189-2A8903A776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863B-BADE-422B-8908-1C91A5A827A6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10F0B-BBCA-492A-80B5-9D898817FD1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BC50-0F7A-4E27-A7CB-9F4B12C4B18A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1891-330B-4991-AC2B-6632EDFF7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55A8D6-600C-472D-A66D-43C9F875C9FE}" type="datetimeFigureOut">
              <a:rPr lang="nl-NL"/>
              <a:pPr>
                <a:defRPr/>
              </a:pPr>
              <a:t>28-9-2016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A4BB5-2F2F-44D4-9037-43F75BB6BB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9.png"/><Relationship Id="rId5" Type="http://schemas.openxmlformats.org/officeDocument/2006/relationships/image" Target="../media/image130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47947" y="4943466"/>
            <a:ext cx="2933323" cy="98226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 err="1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360" y="78776"/>
            <a:ext cx="8519747" cy="595801"/>
          </a:xfrm>
        </p:spPr>
        <p:txBody>
          <a:bodyPr/>
          <a:lstStyle/>
          <a:p>
            <a:r>
              <a:rPr lang="nl-NL" dirty="0" smtClean="0"/>
              <a:t>Herhaling </a:t>
            </a:r>
            <a:r>
              <a:rPr lang="nl-NL" dirty="0" smtClean="0"/>
              <a:t>hoofdstuk 3:  Krachten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863" y="704946"/>
            <a:ext cx="8546123" cy="5723792"/>
          </a:xfrm>
        </p:spPr>
        <p:txBody>
          <a:bodyPr/>
          <a:lstStyle/>
          <a:p>
            <a:r>
              <a:rPr lang="en-US" dirty="0" err="1" smtClean="0"/>
              <a:t>Zwaartekracht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z</a:t>
            </a:r>
            <a:r>
              <a:rPr lang="en-US" baseline="-25000" dirty="0" smtClean="0"/>
              <a:t> </a:t>
            </a:r>
            <a:r>
              <a:rPr lang="en-US" dirty="0" err="1" smtClean="0"/>
              <a:t>grijpt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in </a:t>
            </a:r>
            <a:r>
              <a:rPr lang="en-US" dirty="0" err="1" smtClean="0"/>
              <a:t>zwaartepunt</a:t>
            </a:r>
            <a:r>
              <a:rPr lang="en-US" dirty="0" smtClean="0"/>
              <a:t> Z.</a:t>
            </a:r>
          </a:p>
          <a:p>
            <a:r>
              <a:rPr lang="en-US" dirty="0" err="1" smtClean="0"/>
              <a:t>Normaalkracht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err="1" smtClean="0"/>
              <a:t>grijpt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op </a:t>
            </a:r>
            <a:r>
              <a:rPr lang="en-US" dirty="0" err="1" smtClean="0"/>
              <a:t>contactoppervlak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Spankracht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grijpt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op </a:t>
            </a:r>
            <a:r>
              <a:rPr lang="en-US" dirty="0" err="1" smtClean="0"/>
              <a:t>contactpunt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Normaalkracht</a:t>
            </a:r>
            <a:r>
              <a:rPr lang="en-US" dirty="0" smtClean="0"/>
              <a:t> en </a:t>
            </a:r>
            <a:r>
              <a:rPr lang="en-US" dirty="0" err="1" smtClean="0"/>
              <a:t>spankracht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i="1" dirty="0" smtClean="0"/>
              <a:t>‘</a:t>
            </a:r>
            <a:r>
              <a:rPr lang="en-US" b="1" i="1" dirty="0" err="1" smtClean="0">
                <a:solidFill>
                  <a:srgbClr val="FF0000"/>
                </a:solidFill>
              </a:rPr>
              <a:t>flexibele</a:t>
            </a:r>
            <a:r>
              <a:rPr lang="en-US" i="1" dirty="0" smtClean="0"/>
              <a:t>’</a:t>
            </a:r>
            <a:r>
              <a:rPr lang="en-US" dirty="0" smtClean="0"/>
              <a:t> </a:t>
            </a:r>
            <a:r>
              <a:rPr lang="en-US" dirty="0" err="1" smtClean="0"/>
              <a:t>krachten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err="1" smtClean="0"/>
              <a:t>passen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evenwicht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67114" y="3929478"/>
            <a:ext cx="1756372" cy="10049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dirty="0" err="1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45300" y="4450051"/>
            <a:ext cx="0" cy="1172424"/>
          </a:xfrm>
          <a:prstGeom prst="straightConnector1">
            <a:avLst/>
          </a:prstGeom>
          <a:ln w="28575">
            <a:solidFill>
              <a:srgbClr val="0070C0"/>
            </a:solidFill>
            <a:prstDash val="solid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64226" y="3730312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1229" y="4183006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9335" y="534637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baseline="-25000" dirty="0" err="1" smtClean="0">
                <a:solidFill>
                  <a:srgbClr val="0070C0"/>
                </a:solidFill>
              </a:rPr>
              <a:t>z</a:t>
            </a:r>
            <a:endParaRPr lang="en-US" baseline="-25000" dirty="0" smtClean="0">
              <a:solidFill>
                <a:srgbClr val="0070C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47947" y="4943466"/>
            <a:ext cx="293332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1824079" y="3389319"/>
            <a:ext cx="478388" cy="1539131"/>
            <a:chOff x="1824079" y="3513609"/>
            <a:chExt cx="478388" cy="1539131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1824079" y="3854602"/>
              <a:ext cx="0" cy="1198138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869335" y="3513609"/>
              <a:ext cx="4331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F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787739" y="3367156"/>
            <a:ext cx="1756372" cy="3390605"/>
            <a:chOff x="3787739" y="3482570"/>
            <a:chExt cx="1756372" cy="3390605"/>
          </a:xfrm>
        </p:grpSpPr>
        <p:cxnSp>
          <p:nvCxnSpPr>
            <p:cNvPr id="37" name="Straight Arrow Connector 36"/>
            <p:cNvCxnSpPr/>
            <p:nvPr/>
          </p:nvCxnSpPr>
          <p:spPr>
            <a:xfrm flipV="1">
              <a:off x="4689288" y="3482570"/>
              <a:ext cx="0" cy="153323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787739" y="4994611"/>
              <a:ext cx="1756372" cy="100493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 err="1">
                <a:solidFill>
                  <a:prstClr val="black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665925" y="5515184"/>
              <a:ext cx="0" cy="1172424"/>
            </a:xfrm>
            <a:prstGeom prst="straightConnector1">
              <a:avLst/>
            </a:prstGeom>
            <a:ln w="28575">
              <a:solidFill>
                <a:srgbClr val="0070C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484851" y="4795445"/>
              <a:ext cx="37863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prstClr val="black"/>
                  </a:solidFill>
                </a:rPr>
                <a:t>.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1854" y="5248139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Z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89960" y="641151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</a:rPr>
                <a:t>F</a:t>
              </a:r>
              <a:r>
                <a:rPr lang="en-US" baseline="-25000" dirty="0" err="1" smtClean="0">
                  <a:solidFill>
                    <a:srgbClr val="0070C0"/>
                  </a:solidFill>
                </a:rPr>
                <a:t>z</a:t>
              </a:r>
              <a:endParaRPr lang="en-US" baseline="-25000" dirty="0" smtClean="0">
                <a:solidFill>
                  <a:srgbClr val="0070C0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662129" y="3675274"/>
            <a:ext cx="400622" cy="1198138"/>
            <a:chOff x="4662129" y="3799564"/>
            <a:chExt cx="400622" cy="1198138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4677682" y="3799564"/>
              <a:ext cx="0" cy="1198138"/>
            </a:xfrm>
            <a:prstGeom prst="straightConnector1">
              <a:avLst/>
            </a:prstGeom>
            <a:ln w="28575">
              <a:solidFill>
                <a:srgbClr val="0099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662129" y="3955001"/>
              <a:ext cx="4006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9900"/>
                  </a:solidFill>
                </a:rPr>
                <a:t>F</a:t>
              </a:r>
              <a:r>
                <a:rPr lang="en-US" baseline="-25000" dirty="0" err="1">
                  <a:solidFill>
                    <a:srgbClr val="009900"/>
                  </a:solidFill>
                </a:rPr>
                <a:t>s</a:t>
              </a:r>
              <a:endParaRPr lang="en-US" baseline="-25000" dirty="0" smtClean="0">
                <a:solidFill>
                  <a:srgbClr val="00990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875834" y="4422384"/>
            <a:ext cx="433132" cy="462377"/>
            <a:chOff x="6875834" y="4546674"/>
            <a:chExt cx="433132" cy="462377"/>
          </a:xfrm>
        </p:grpSpPr>
        <p:cxnSp>
          <p:nvCxnSpPr>
            <p:cNvPr id="35" name="Straight Arrow Connector 34"/>
            <p:cNvCxnSpPr/>
            <p:nvPr/>
          </p:nvCxnSpPr>
          <p:spPr>
            <a:xfrm flipV="1">
              <a:off x="7280877" y="4620393"/>
              <a:ext cx="0" cy="388658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875834" y="4546674"/>
              <a:ext cx="4331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F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923784" y="2787586"/>
            <a:ext cx="2933323" cy="3102725"/>
            <a:chOff x="5923784" y="2911876"/>
            <a:chExt cx="2933323" cy="3102725"/>
          </a:xfrm>
        </p:grpSpPr>
        <p:sp>
          <p:nvSpPr>
            <p:cNvPr id="28" name="Rectangle 27"/>
            <p:cNvSpPr/>
            <p:nvPr/>
          </p:nvSpPr>
          <p:spPr>
            <a:xfrm>
              <a:off x="5923784" y="5032332"/>
              <a:ext cx="2933323" cy="9822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dirty="0" err="1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42951" y="4018344"/>
              <a:ext cx="1756372" cy="100493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 err="1">
                <a:solidFill>
                  <a:prstClr val="black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7321137" y="4538917"/>
              <a:ext cx="0" cy="1172424"/>
            </a:xfrm>
            <a:prstGeom prst="straightConnector1">
              <a:avLst/>
            </a:prstGeom>
            <a:ln w="28575">
              <a:solidFill>
                <a:srgbClr val="0070C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140063" y="3819178"/>
              <a:ext cx="37863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prstClr val="black"/>
                  </a:solidFill>
                </a:rPr>
                <a:t>.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27066" y="4271872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Z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45172" y="5435243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</a:rPr>
                <a:t>F</a:t>
              </a:r>
              <a:r>
                <a:rPr lang="en-US" baseline="-25000" dirty="0" err="1" smtClean="0">
                  <a:solidFill>
                    <a:srgbClr val="0070C0"/>
                  </a:solidFill>
                </a:rPr>
                <a:t>z</a:t>
              </a:r>
              <a:endParaRPr lang="en-US" baseline="-25000" dirty="0" smtClean="0">
                <a:solidFill>
                  <a:srgbClr val="0070C0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923784" y="5032332"/>
              <a:ext cx="293332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7321137" y="2911876"/>
              <a:ext cx="0" cy="110646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7336119" y="3168713"/>
              <a:ext cx="0" cy="832471"/>
            </a:xfrm>
            <a:prstGeom prst="straightConnector1">
              <a:avLst/>
            </a:prstGeom>
            <a:ln w="28575">
              <a:solidFill>
                <a:srgbClr val="0099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308633" y="3488921"/>
              <a:ext cx="4006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9900"/>
                  </a:solidFill>
                </a:rPr>
                <a:t>F</a:t>
              </a:r>
              <a:r>
                <a:rPr lang="en-US" baseline="-25000" dirty="0" err="1">
                  <a:solidFill>
                    <a:srgbClr val="009900"/>
                  </a:solidFill>
                </a:rPr>
                <a:t>s</a:t>
              </a:r>
              <a:endParaRPr lang="en-US" baseline="-25000" dirty="0" smtClean="0">
                <a:solidFill>
                  <a:srgbClr val="0099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2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962" y="106356"/>
            <a:ext cx="8519747" cy="595801"/>
          </a:xfrm>
        </p:spPr>
        <p:txBody>
          <a:bodyPr/>
          <a:lstStyle/>
          <a:p>
            <a:r>
              <a:rPr lang="nl-NL" dirty="0" smtClean="0"/>
              <a:t>§3.4:  Krachten </a:t>
            </a:r>
            <a:r>
              <a:rPr lang="nl-NL" dirty="0" smtClean="0"/>
              <a:t>in evenwicht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234962" y="833525"/>
                <a:ext cx="8546123" cy="47026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l-NL" b="1" dirty="0" smtClean="0"/>
                  <a:t>Evenwicht</a:t>
                </a:r>
                <a:r>
                  <a:rPr lang="nl-NL" dirty="0" smtClean="0"/>
                  <a:t>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nl-NL" b="0" i="1" smtClean="0">
                            <a:latin typeface="Cambria Math"/>
                          </a:rPr>
                          <m:t>𝐹</m:t>
                        </m:r>
                      </m:e>
                    </m:nary>
                    <m:r>
                      <a:rPr lang="nl-NL" b="0" i="0" smtClean="0">
                        <a:latin typeface="Cambria Math"/>
                      </a:rPr>
                      <m:t>=0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4962" y="833525"/>
                <a:ext cx="8546123" cy="470265"/>
              </a:xfrm>
              <a:blipFill rotWithShape="0">
                <a:blip r:embed="rId2"/>
                <a:stretch>
                  <a:fillRect l="-1142" t="-128571" b="-19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6048232" y="4207379"/>
            <a:ext cx="0" cy="108531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48232" y="3258794"/>
            <a:ext cx="2056688" cy="948585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5158045" y="2713287"/>
            <a:ext cx="890187" cy="1494092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4962" y="1299393"/>
            <a:ext cx="8930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latin typeface="Calibri" pitchFamily="34" charset="0"/>
              </a:rPr>
              <a:t>Voorbeeld</a:t>
            </a:r>
            <a:r>
              <a:rPr lang="nl-NL" sz="2400" dirty="0" smtClean="0">
                <a:latin typeface="Calibri" pitchFamily="34" charset="0"/>
              </a:rPr>
              <a:t>: construeer de ontbrekende krachten zodat er evenwicht is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971318" y="3117790"/>
            <a:ext cx="152402" cy="1583820"/>
            <a:chOff x="6232731" y="3166217"/>
            <a:chExt cx="152402" cy="158382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6309645" y="3166217"/>
              <a:ext cx="0" cy="1085314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232731" y="4597637"/>
              <a:ext cx="150976" cy="8545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6232731" y="4664579"/>
              <a:ext cx="150976" cy="8545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234157" y="3623416"/>
              <a:ext cx="150976" cy="8545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234157" y="3690358"/>
              <a:ext cx="150976" cy="8545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6095340" y="463343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F</a:t>
            </a:r>
            <a:r>
              <a:rPr lang="nl-NL" sz="2400" baseline="-25000" dirty="0" smtClean="0">
                <a:latin typeface="Calibri" pitchFamily="34" charset="0"/>
              </a:rPr>
              <a:t>1</a:t>
            </a: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61948" y="3553529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F</a:t>
            </a:r>
            <a:r>
              <a:rPr lang="nl-NL" baseline="-25000" dirty="0"/>
              <a:t>2</a:t>
            </a: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51628" y="2818299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F</a:t>
            </a:r>
            <a:r>
              <a:rPr lang="nl-NL" baseline="-25000" dirty="0" smtClean="0"/>
              <a:t>3</a:t>
            </a:r>
            <a:endParaRPr lang="nl-NL" sz="2400" dirty="0" smtClean="0">
              <a:latin typeface="Calibri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591744" y="3001380"/>
            <a:ext cx="948690" cy="989267"/>
            <a:chOff x="5853157" y="3049807"/>
            <a:chExt cx="948690" cy="989267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5853157" y="3061266"/>
              <a:ext cx="718559" cy="331415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6212436" y="3049807"/>
              <a:ext cx="589411" cy="989267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536798" y="3344254"/>
            <a:ext cx="988468" cy="858850"/>
            <a:chOff x="5798211" y="3392681"/>
            <a:chExt cx="988468" cy="858850"/>
          </a:xfrm>
        </p:grpSpPr>
        <p:cxnSp>
          <p:nvCxnSpPr>
            <p:cNvPr id="37" name="Straight Arrow Connector 36"/>
            <p:cNvCxnSpPr/>
            <p:nvPr/>
          </p:nvCxnSpPr>
          <p:spPr>
            <a:xfrm flipV="1">
              <a:off x="6308219" y="4039074"/>
              <a:ext cx="478460" cy="212457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5798211" y="3392681"/>
              <a:ext cx="500042" cy="839269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/>
          <p:cNvCxnSpPr/>
          <p:nvPr/>
        </p:nvCxnSpPr>
        <p:spPr>
          <a:xfrm flipH="1" flipV="1">
            <a:off x="1554578" y="3701655"/>
            <a:ext cx="453266" cy="822026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07844" y="3133153"/>
            <a:ext cx="960310" cy="1390528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554578" y="1996147"/>
            <a:ext cx="1394370" cy="1705509"/>
            <a:chOff x="1554578" y="1996147"/>
            <a:chExt cx="1394370" cy="1705509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554578" y="1996147"/>
              <a:ext cx="1177838" cy="1705509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2322001" y="2011512"/>
              <a:ext cx="626947" cy="1137006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 flipV="1">
            <a:off x="2007844" y="2336307"/>
            <a:ext cx="515725" cy="2187375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1492119" y="3353794"/>
            <a:ext cx="849075" cy="3365809"/>
            <a:chOff x="1492119" y="3353794"/>
            <a:chExt cx="849075" cy="3365809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1492119" y="4532228"/>
              <a:ext cx="515725" cy="2187375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1700131" y="5464969"/>
              <a:ext cx="150976" cy="152400"/>
              <a:chOff x="3465976" y="4984949"/>
              <a:chExt cx="150976" cy="1524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3465976" y="4984949"/>
                <a:ext cx="150976" cy="8545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3465976" y="5051891"/>
                <a:ext cx="150976" cy="8545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2190218" y="3353794"/>
              <a:ext cx="150976" cy="152400"/>
              <a:chOff x="3467402" y="4010728"/>
              <a:chExt cx="150976" cy="1524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3467402" y="4010728"/>
                <a:ext cx="150976" cy="8545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3467402" y="4077670"/>
                <a:ext cx="150976" cy="8545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/>
          <p:cNvSpPr txBox="1"/>
          <p:nvPr/>
        </p:nvSpPr>
        <p:spPr>
          <a:xfrm>
            <a:off x="1277156" y="395269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F</a:t>
            </a:r>
            <a:r>
              <a:rPr lang="nl-NL" sz="2400" baseline="-25000" dirty="0" smtClean="0">
                <a:latin typeface="Calibri" pitchFamily="34" charset="0"/>
              </a:rPr>
              <a:t>1</a:t>
            </a: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38228" y="373182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F</a:t>
            </a:r>
            <a:r>
              <a:rPr lang="nl-NL" baseline="-25000" dirty="0"/>
              <a:t>2</a:t>
            </a: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06936" y="546496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F</a:t>
            </a:r>
            <a:r>
              <a:rPr lang="nl-NL" baseline="-25000" dirty="0" smtClean="0"/>
              <a:t>3</a:t>
            </a:r>
            <a:r>
              <a:rPr lang="nl-NL" dirty="0" smtClean="0"/>
              <a:t>?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37952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3128485" y="4803940"/>
            <a:ext cx="1097684" cy="563677"/>
            <a:chOff x="3128485" y="4803940"/>
            <a:chExt cx="1097684" cy="563677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128485" y="5367617"/>
              <a:ext cx="873366" cy="0"/>
            </a:xfrm>
            <a:prstGeom prst="line">
              <a:avLst/>
            </a:prstGeom>
            <a:ln w="22225">
              <a:solidFill>
                <a:srgbClr val="00B05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552587" y="4803940"/>
              <a:ext cx="6735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  <a:latin typeface="Calibri" pitchFamily="34" charset="0"/>
                </a:rPr>
                <a:t>F</a:t>
              </a:r>
              <a:r>
                <a:rPr lang="en-US" sz="2400" baseline="-25000" dirty="0" smtClean="0">
                  <a:solidFill>
                    <a:srgbClr val="00B050"/>
                  </a:solidFill>
                  <a:latin typeface="Calibri" pitchFamily="34" charset="0"/>
                </a:rPr>
                <a:t>12,x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108356" y="1757778"/>
            <a:ext cx="678391" cy="3630967"/>
            <a:chOff x="3108356" y="1757778"/>
            <a:chExt cx="678391" cy="3630967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3126287" y="1757778"/>
              <a:ext cx="0" cy="3630967"/>
            </a:xfrm>
            <a:prstGeom prst="line">
              <a:avLst/>
            </a:prstGeom>
            <a:ln w="22225">
              <a:solidFill>
                <a:srgbClr val="00B05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108356" y="1994632"/>
              <a:ext cx="6783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  <a:latin typeface="Calibri" pitchFamily="34" charset="0"/>
                </a:rPr>
                <a:t>F</a:t>
              </a:r>
              <a:r>
                <a:rPr lang="en-US" sz="2400" baseline="-25000" dirty="0" smtClean="0">
                  <a:solidFill>
                    <a:srgbClr val="00B050"/>
                  </a:solidFill>
                  <a:latin typeface="Calibri" pitchFamily="34" charset="0"/>
                </a:rPr>
                <a:t>12,y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60" y="178093"/>
            <a:ext cx="8519747" cy="595801"/>
          </a:xfrm>
        </p:spPr>
        <p:txBody>
          <a:bodyPr/>
          <a:lstStyle/>
          <a:p>
            <a:r>
              <a:rPr lang="en-US" dirty="0" err="1" smtClean="0"/>
              <a:t>Krachten</a:t>
            </a:r>
            <a:r>
              <a:rPr lang="en-US" dirty="0" smtClean="0"/>
              <a:t> </a:t>
            </a:r>
            <a:r>
              <a:rPr lang="en-US" dirty="0" err="1" smtClean="0"/>
              <a:t>optellen</a:t>
            </a:r>
            <a:r>
              <a:rPr lang="en-US" dirty="0" smtClean="0"/>
              <a:t> </a:t>
            </a:r>
            <a:r>
              <a:rPr lang="en-US" dirty="0" err="1" smtClean="0"/>
              <a:t>d.m.v</a:t>
            </a:r>
            <a:r>
              <a:rPr lang="en-US" dirty="0" smtClean="0"/>
              <a:t>. </a:t>
            </a:r>
            <a:r>
              <a:rPr lang="en-US" dirty="0" err="1" smtClean="0"/>
              <a:t>rekenen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324460" y="877914"/>
                <a:ext cx="8546123" cy="47026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l-NL" b="1" dirty="0" smtClean="0"/>
                  <a:t>Krachten optellen</a:t>
                </a:r>
                <a:r>
                  <a:rPr lang="nl-NL" dirty="0" smtClean="0"/>
                  <a:t>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nl-NL" b="0" i="1" smtClean="0">
                            <a:latin typeface="Cambria Math"/>
                          </a:rPr>
                          <m:t>𝐹</m:t>
                        </m:r>
                      </m:e>
                    </m:nary>
                  </m:oMath>
                </a14:m>
                <a:r>
                  <a:rPr lang="nl-NL" dirty="0" smtClean="0"/>
                  <a:t> betekent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nary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en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nary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4460" y="877914"/>
                <a:ext cx="8546123" cy="470265"/>
              </a:xfrm>
              <a:blipFill rotWithShape="0">
                <a:blip r:embed="rId3"/>
                <a:stretch>
                  <a:fillRect l="-1070" t="-127273" b="-192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863081" y="3026621"/>
            <a:ext cx="2861743" cy="2353246"/>
            <a:chOff x="2111657" y="2316408"/>
            <a:chExt cx="1690998" cy="1390528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2389079" y="2884910"/>
              <a:ext cx="453266" cy="82202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842345" y="2316408"/>
              <a:ext cx="960310" cy="139052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111657" y="3135945"/>
              <a:ext cx="4299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>
                  <a:latin typeface="Calibri" pitchFamily="34" charset="0"/>
                </a:rPr>
                <a:t>F</a:t>
              </a:r>
              <a:r>
                <a:rPr lang="nl-NL" sz="2400" baseline="-25000" dirty="0" smtClean="0">
                  <a:latin typeface="Calibri" pitchFamily="34" charset="0"/>
                </a:rPr>
                <a:t>1</a:t>
              </a:r>
              <a:endParaRPr lang="nl-NL" sz="2400" dirty="0" smtClean="0">
                <a:latin typeface="Calibri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72729" y="2915080"/>
              <a:ext cx="4299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>
                  <a:latin typeface="Calibri" pitchFamily="34" charset="0"/>
                </a:rPr>
                <a:t>F</a:t>
              </a:r>
              <a:r>
                <a:rPr lang="nl-NL" baseline="-25000" dirty="0"/>
                <a:t>2</a:t>
              </a:r>
              <a:endParaRPr lang="nl-NL" sz="2400" dirty="0" smtClean="0">
                <a:latin typeface="Calibri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65683" y="2459113"/>
            <a:ext cx="5368705" cy="3932808"/>
            <a:chOff x="1140385" y="2627789"/>
            <a:chExt cx="5368705" cy="3932808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140385" y="5567548"/>
              <a:ext cx="536870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783233" y="2627789"/>
              <a:ext cx="0" cy="393280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145897" y="2627789"/>
            <a:ext cx="3911951" cy="2780136"/>
            <a:chOff x="1820599" y="2796465"/>
            <a:chExt cx="3911951" cy="278013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384596" y="2796465"/>
              <a:ext cx="0" cy="2780136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022360" y="2796465"/>
              <a:ext cx="0" cy="2780136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774355" y="3212676"/>
              <a:ext cx="1958195" cy="11782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1820599" y="4164451"/>
              <a:ext cx="1958195" cy="11782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054143" y="3055782"/>
            <a:ext cx="1682385" cy="2775851"/>
            <a:chOff x="3728845" y="3224458"/>
            <a:chExt cx="1682385" cy="2775851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3800989" y="5566299"/>
              <a:ext cx="1610241" cy="0"/>
            </a:xfrm>
            <a:prstGeom prst="straightConnector1">
              <a:avLst/>
            </a:prstGeom>
            <a:ln w="22225">
              <a:solidFill>
                <a:srgbClr val="FF000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783408" y="3224458"/>
              <a:ext cx="0" cy="2324085"/>
            </a:xfrm>
            <a:prstGeom prst="line">
              <a:avLst/>
            </a:prstGeom>
            <a:ln w="22225">
              <a:solidFill>
                <a:srgbClr val="FF000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389661" y="5538644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>
                  <a:solidFill>
                    <a:srgbClr val="FF0000"/>
                  </a:solidFill>
                  <a:latin typeface="Calibri" pitchFamily="34" charset="0"/>
                </a:rPr>
                <a:t>F</a:t>
              </a:r>
              <a:r>
                <a:rPr lang="nl-NL" baseline="-25000" dirty="0" smtClean="0">
                  <a:solidFill>
                    <a:srgbClr val="FF0000"/>
                  </a:solidFill>
                </a:rPr>
                <a:t>2,x</a:t>
              </a:r>
              <a:endParaRPr lang="nl-NL" sz="24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28845" y="3401476"/>
              <a:ext cx="5741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>
                  <a:solidFill>
                    <a:srgbClr val="FF0000"/>
                  </a:solidFill>
                  <a:latin typeface="Calibri" pitchFamily="34" charset="0"/>
                </a:rPr>
                <a:t>F</a:t>
              </a:r>
              <a:r>
                <a:rPr lang="nl-NL" baseline="-25000" dirty="0" smtClean="0">
                  <a:solidFill>
                    <a:srgbClr val="FF0000"/>
                  </a:solidFill>
                </a:rPr>
                <a:t>2,y</a:t>
              </a:r>
              <a:endParaRPr lang="nl-NL" sz="2400" dirty="0" smtClean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920248" y="2602645"/>
                <a:ext cx="2656240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12,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2,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baseline="-25000" dirty="0" smtClean="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248" y="2602645"/>
                <a:ext cx="2656240" cy="453137"/>
              </a:xfrm>
              <a:prstGeom prst="rect">
                <a:avLst/>
              </a:prstGeom>
              <a:blipFill rotWithShape="0">
                <a:blip r:embed="rId4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934675" y="3128154"/>
                <a:ext cx="2649123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12,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2,</m:t>
                      </m:r>
                      <m:r>
                        <a:rPr lang="en-US" sz="2400" i="1" baseline="-250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aseline="-25000" dirty="0" smtClean="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675" y="3128154"/>
                <a:ext cx="2649123" cy="453137"/>
              </a:xfrm>
              <a:prstGeom prst="rect">
                <a:avLst/>
              </a:prstGeom>
              <a:blipFill rotWithShape="0">
                <a:blip r:embed="rId5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2332573" y="3988720"/>
            <a:ext cx="773329" cy="1809219"/>
            <a:chOff x="3007275" y="4157396"/>
            <a:chExt cx="773329" cy="1809219"/>
          </a:xfrm>
        </p:grpSpPr>
        <p:cxnSp>
          <p:nvCxnSpPr>
            <p:cNvPr id="40" name="Straight Connector 39"/>
            <p:cNvCxnSpPr/>
            <p:nvPr/>
          </p:nvCxnSpPr>
          <p:spPr>
            <a:xfrm flipH="1" flipV="1">
              <a:off x="3007275" y="5557421"/>
              <a:ext cx="748204" cy="8878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206408" y="4280935"/>
              <a:ext cx="57419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2400" dirty="0" smtClean="0">
                  <a:solidFill>
                    <a:srgbClr val="0070C0"/>
                  </a:solidFill>
                  <a:latin typeface="Calibri" pitchFamily="34" charset="0"/>
                </a:rPr>
                <a:t>F</a:t>
              </a:r>
              <a:r>
                <a:rPr lang="nl-NL" baseline="-25000" dirty="0" smtClean="0">
                  <a:solidFill>
                    <a:srgbClr val="0070C0"/>
                  </a:solidFill>
                </a:rPr>
                <a:t>1,y</a:t>
              </a:r>
              <a:endParaRPr lang="nl-NL" sz="2400" dirty="0" smtClean="0">
                <a:solidFill>
                  <a:srgbClr val="0070C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18974" y="5504950"/>
              <a:ext cx="56938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2400" dirty="0" smtClean="0">
                  <a:solidFill>
                    <a:srgbClr val="0070C0"/>
                  </a:solidFill>
                  <a:latin typeface="Calibri" pitchFamily="34" charset="0"/>
                </a:rPr>
                <a:t>F</a:t>
              </a:r>
              <a:r>
                <a:rPr lang="nl-NL" baseline="-25000" dirty="0" smtClean="0">
                  <a:solidFill>
                    <a:srgbClr val="0070C0"/>
                  </a:solidFill>
                </a:rPr>
                <a:t>1,x</a:t>
              </a:r>
              <a:endParaRPr lang="nl-NL" sz="2400" dirty="0" smtClean="0">
                <a:solidFill>
                  <a:srgbClr val="0070C0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3756599" y="4157396"/>
              <a:ext cx="0" cy="1408903"/>
            </a:xfrm>
            <a:prstGeom prst="line">
              <a:avLst/>
            </a:prstGeom>
            <a:ln w="22225">
              <a:solidFill>
                <a:srgbClr val="0070C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934675" y="4264369"/>
                <a:ext cx="3155992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baseline="-25000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24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i="1" baseline="-25000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12,</m:t>
                          </m:r>
                          <m:r>
                            <a:rPr lang="en-US" i="1" baseline="-25000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baseline="30000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i="1" baseline="-25000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baseline="-25000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 baseline="-25000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 baseline="30000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baseline="30000" dirty="0">
                              <a:solidFill>
                                <a:srgbClr val="7030A0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sz="2400" baseline="30000" dirty="0" smtClean="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675" y="4264369"/>
                <a:ext cx="3155992" cy="539571"/>
              </a:xfrm>
              <a:prstGeom prst="rect">
                <a:avLst/>
              </a:prstGeom>
              <a:blipFill rotWithShape="0">
                <a:blip r:embed="rId6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Group 64"/>
          <p:cNvGrpSpPr/>
          <p:nvPr/>
        </p:nvGrpSpPr>
        <p:grpSpPr>
          <a:xfrm>
            <a:off x="3108531" y="1757778"/>
            <a:ext cx="1357835" cy="3630967"/>
            <a:chOff x="3108531" y="1757778"/>
            <a:chExt cx="1357835" cy="3630967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3108531" y="1757778"/>
              <a:ext cx="888712" cy="3630967"/>
            </a:xfrm>
            <a:prstGeom prst="line">
              <a:avLst/>
            </a:prstGeom>
            <a:ln w="22225">
              <a:solidFill>
                <a:srgbClr val="7030A0"/>
              </a:solidFill>
              <a:prstDash val="solid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3932245" y="1957737"/>
              <a:ext cx="5341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  <a:latin typeface="Calibri" pitchFamily="34" charset="0"/>
                </a:rPr>
                <a:t>F</a:t>
              </a:r>
              <a:r>
                <a:rPr lang="en-US" sz="2400" baseline="-25000" dirty="0" smtClean="0">
                  <a:solidFill>
                    <a:srgbClr val="7030A0"/>
                  </a:solidFill>
                  <a:latin typeface="Calibri" pitchFamily="34" charset="0"/>
                </a:rPr>
                <a:t>12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013930" y="3650594"/>
            <a:ext cx="245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Calibri" pitchFamily="34" charset="0"/>
              </a:rPr>
              <a:t>(let op </a:t>
            </a:r>
            <a:r>
              <a:rPr lang="en-US" sz="2400" i="1" dirty="0" err="1" smtClean="0">
                <a:latin typeface="Calibri" pitchFamily="34" charset="0"/>
              </a:rPr>
              <a:t>mintekens</a:t>
            </a:r>
            <a:r>
              <a:rPr lang="en-US" sz="2400" i="1" dirty="0" smtClean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025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6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01841" y="3906175"/>
            <a:ext cx="2405848" cy="1207363"/>
          </a:xfrm>
          <a:custGeom>
            <a:avLst/>
            <a:gdLst>
              <a:gd name="connsiteX0" fmla="*/ 2396971 w 2405848"/>
              <a:gd name="connsiteY0" fmla="*/ 0 h 1207363"/>
              <a:gd name="connsiteX1" fmla="*/ 2405848 w 2405848"/>
              <a:gd name="connsiteY1" fmla="*/ 1207363 h 1207363"/>
              <a:gd name="connsiteX2" fmla="*/ 0 w 2405848"/>
              <a:gd name="connsiteY2" fmla="*/ 1207363 h 1207363"/>
              <a:gd name="connsiteX3" fmla="*/ 2388093 w 2405848"/>
              <a:gd name="connsiteY3" fmla="*/ 213064 h 120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5848" h="1207363">
                <a:moveTo>
                  <a:pt x="2396971" y="0"/>
                </a:moveTo>
                <a:lnTo>
                  <a:pt x="2405848" y="1207363"/>
                </a:lnTo>
                <a:lnTo>
                  <a:pt x="0" y="1207363"/>
                </a:lnTo>
                <a:lnTo>
                  <a:pt x="2388093" y="213064"/>
                </a:lnTo>
              </a:path>
            </a:pathLst>
          </a:custGeom>
          <a:solidFill>
            <a:srgbClr val="FFFF00"/>
          </a:solidFill>
          <a:ln w="2857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325950" y="4110361"/>
            <a:ext cx="372862" cy="1091954"/>
          </a:xfrm>
          <a:custGeom>
            <a:avLst/>
            <a:gdLst>
              <a:gd name="connsiteX0" fmla="*/ 372862 w 372862"/>
              <a:gd name="connsiteY0" fmla="*/ 0 h 1091954"/>
              <a:gd name="connsiteX1" fmla="*/ 0 w 372862"/>
              <a:gd name="connsiteY1" fmla="*/ 159798 h 1091954"/>
              <a:gd name="connsiteX2" fmla="*/ 372862 w 372862"/>
              <a:gd name="connsiteY2" fmla="*/ 1091954 h 1091954"/>
              <a:gd name="connsiteX3" fmla="*/ 372862 w 372862"/>
              <a:gd name="connsiteY3" fmla="*/ 0 h 109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862" h="1091954">
                <a:moveTo>
                  <a:pt x="372862" y="0"/>
                </a:moveTo>
                <a:lnTo>
                  <a:pt x="0" y="159798"/>
                </a:lnTo>
                <a:lnTo>
                  <a:pt x="372862" y="1091954"/>
                </a:lnTo>
                <a:lnTo>
                  <a:pt x="37286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400" dirty="0" err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Krachten op helling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6501" y="826887"/>
                <a:ext cx="835063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 smtClean="0">
                    <a:latin typeface="Calibri" pitchFamily="34" charset="0"/>
                  </a:rPr>
                  <a:t>Een blok wordt op een gladde helling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400" i="1" dirty="0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sz="2400" i="1" dirty="0" smtClean="0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nl-NL" sz="2400" dirty="0" smtClean="0">
                    <a:latin typeface="Calibri" pitchFamily="34" charset="0"/>
                  </a:rPr>
                  <a:t>=0) omhoog gehouden met een spankracht d.m.v. een touw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01" y="826887"/>
                <a:ext cx="8350638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168" t="-5882" b="-1617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72036" y="1706279"/>
                <a:ext cx="18319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>
                    <a:latin typeface="Calibri" pitchFamily="34" charset="0"/>
                  </a:rPr>
                  <a:t>1. Bereken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4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sz="24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endParaRPr lang="nl-NL" sz="24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036" y="1706279"/>
                <a:ext cx="183197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533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334891" y="4363889"/>
                <a:ext cx="4649149" cy="889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 smtClean="0">
                    <a:latin typeface="Calibri" pitchFamily="34" charset="0"/>
                  </a:rPr>
                  <a:t>2.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4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sz="24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nl-NL" sz="2400" dirty="0" smtClean="0">
                    <a:latin typeface="Calibri" pitchFamily="34" charset="0"/>
                  </a:rPr>
                  <a:t> groter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i="1">
                            <a:latin typeface="Cambria Math"/>
                          </a:rPr>
                          <m:t>𝑧</m:t>
                        </m:r>
                        <m:r>
                          <a:rPr lang="nl-NL" i="1">
                            <a:latin typeface="Cambria Math"/>
                          </a:rPr>
                          <m:t>,</m:t>
                        </m:r>
                        <m:r>
                          <a:rPr lang="nl-NL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nl-NL" dirty="0"/>
                  <a:t> </a:t>
                </a:r>
                <a:r>
                  <a:rPr lang="nl-NL" sz="2400" dirty="0" smtClean="0">
                    <a:latin typeface="Calibri" pitchFamily="34" charset="0"/>
                  </a:rPr>
                  <a:t>, 0, of kleiner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i="1">
                            <a:latin typeface="Cambria Math"/>
                          </a:rPr>
                          <m:t>𝑧</m:t>
                        </m:r>
                        <m:r>
                          <a:rPr lang="nl-NL" i="1">
                            <a:latin typeface="Cambria Math"/>
                          </a:rPr>
                          <m:t>,</m:t>
                        </m:r>
                        <m:r>
                          <a:rPr lang="nl-NL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nl-NL" dirty="0" smtClean="0"/>
                  <a:t>?</a:t>
                </a:r>
                <a:endParaRPr lang="nl-NL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891" y="4363889"/>
                <a:ext cx="4649149" cy="889346"/>
              </a:xfrm>
              <a:prstGeom prst="rect">
                <a:avLst/>
              </a:prstGeom>
              <a:blipFill rotWithShape="0">
                <a:blip r:embed="rId4"/>
                <a:stretch>
                  <a:fillRect l="-1966" t="-4795" b="-11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/>
          <p:cNvGrpSpPr/>
          <p:nvPr/>
        </p:nvGrpSpPr>
        <p:grpSpPr>
          <a:xfrm>
            <a:off x="4627448" y="2133842"/>
            <a:ext cx="3768750" cy="968728"/>
            <a:chOff x="4627448" y="2133842"/>
            <a:chExt cx="3768750" cy="9687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4627448" y="2133842"/>
                  <a:ext cx="3700052" cy="4778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𝑧</m:t>
                            </m:r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nl-NL" sz="2400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nl-NL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l-NL" sz="24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𝛼</m:t>
                                </m:r>
                              </m:e>
                            </m:d>
                          </m:e>
                        </m:func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=77,65 </m:t>
                        </m:r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𝑁</m:t>
                        </m:r>
                      </m:oMath>
                    </m:oMathPara>
                  </a14:m>
                  <a:endParaRPr lang="nl-NL" sz="2400" dirty="0" smtClean="0">
                    <a:solidFill>
                      <a:srgbClr val="0070C0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7448" y="2133842"/>
                  <a:ext cx="3700052" cy="47788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4643824" y="2611730"/>
                  <a:ext cx="3752374" cy="4908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𝑧</m:t>
                            </m:r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func>
                          <m:funcPr>
                            <m:ctrlPr>
                              <a:rPr lang="nl-NL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nl-NL" sz="2400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nl-NL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l-NL" sz="24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𝛼</m:t>
                                </m:r>
                              </m:e>
                            </m:d>
                          </m:e>
                        </m:func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=289,8 </m:t>
                        </m:r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𝑁</m:t>
                        </m:r>
                      </m:oMath>
                    </m:oMathPara>
                  </a14:m>
                  <a:endParaRPr lang="nl-NL" sz="2400" dirty="0" smtClean="0">
                    <a:solidFill>
                      <a:srgbClr val="0070C0"/>
                    </a:solidFill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3824" y="2611730"/>
                  <a:ext cx="3752374" cy="49084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493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69117" y="3180029"/>
                <a:ext cx="2985754" cy="1231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nl-NL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nl-NL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=77,65 </m:t>
                      </m:r>
                      <m:r>
                        <a:rPr lang="nl-NL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nl-NL" sz="2400" b="0" dirty="0" smtClean="0">
                  <a:solidFill>
                    <a:srgbClr val="0070C0"/>
                  </a:solidFill>
                  <a:latin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nl-NL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l-NL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NL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nl-NL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𝑠</m:t>
                              </m:r>
                              <m:r>
                                <a:rPr lang="nl-NL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nl-NL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nl-NL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nl-NL" sz="2400" b="0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nl-NL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𝛽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nl-NL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=90 </m:t>
                      </m:r>
                      <m:r>
                        <a:rPr lang="nl-NL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nl-NL" sz="2400" dirty="0" smtClean="0">
                  <a:solidFill>
                    <a:srgbClr val="0070C0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117" y="3180029"/>
                <a:ext cx="2985754" cy="12315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Group 69"/>
          <p:cNvGrpSpPr/>
          <p:nvPr/>
        </p:nvGrpSpPr>
        <p:grpSpPr>
          <a:xfrm>
            <a:off x="2198060" y="3996640"/>
            <a:ext cx="1152988" cy="1322879"/>
            <a:chOff x="2198060" y="3996640"/>
            <a:chExt cx="1152988" cy="1322879"/>
          </a:xfrm>
        </p:grpSpPr>
        <p:sp>
          <p:nvSpPr>
            <p:cNvPr id="9" name="Line 47"/>
            <p:cNvSpPr>
              <a:spLocks noChangeShapeType="1"/>
            </p:cNvSpPr>
            <p:nvPr/>
          </p:nvSpPr>
          <p:spPr bwMode="auto">
            <a:xfrm flipH="1">
              <a:off x="2509135" y="4967899"/>
              <a:ext cx="841913" cy="35162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nl-NL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Line 46"/>
            <p:cNvSpPr>
              <a:spLocks noChangeShapeType="1"/>
            </p:cNvSpPr>
            <p:nvPr/>
          </p:nvSpPr>
          <p:spPr bwMode="auto">
            <a:xfrm flipH="1" flipV="1">
              <a:off x="2198060" y="3996640"/>
              <a:ext cx="549722" cy="1322878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nl-NL" sz="180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12" name="Line 39"/>
          <p:cNvSpPr>
            <a:spLocks noChangeShapeType="1"/>
          </p:cNvSpPr>
          <p:nvPr/>
        </p:nvSpPr>
        <p:spPr bwMode="auto">
          <a:xfrm flipV="1">
            <a:off x="334273" y="3570960"/>
            <a:ext cx="3638903" cy="1532901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med"/>
          </a:ln>
        </p:spPr>
        <p:txBody>
          <a:bodyPr/>
          <a:lstStyle/>
          <a:p>
            <a:endParaRPr lang="nl-NL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0" y="5115652"/>
            <a:ext cx="178390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med"/>
          </a:ln>
        </p:spPr>
        <p:txBody>
          <a:bodyPr/>
          <a:lstStyle/>
          <a:p>
            <a:endParaRPr lang="nl-NL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43"/>
          <p:cNvSpPr>
            <a:spLocks noChangeArrowheads="1"/>
          </p:cNvSpPr>
          <p:nvPr/>
        </p:nvSpPr>
        <p:spPr bwMode="auto">
          <a:xfrm rot="20227732">
            <a:off x="2337219" y="3670729"/>
            <a:ext cx="706331" cy="430124"/>
          </a:xfrm>
          <a:prstGeom prst="rect">
            <a:avLst/>
          </a:prstGeom>
          <a:solidFill>
            <a:srgbClr val="C0C0C0"/>
          </a:solidFill>
          <a:ln w="22225" algn="ctr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endParaRPr lang="nl-NL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1905275" y="5245432"/>
            <a:ext cx="1531207" cy="490531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pPr algn="ctr"/>
            <a:r>
              <a:rPr lang="nl-NL" sz="1800" b="1" dirty="0" err="1" smtClean="0">
                <a:solidFill>
                  <a:srgbClr val="009900"/>
                </a:solidFill>
                <a:latin typeface="Arial" charset="0"/>
              </a:rPr>
              <a:t>F</a:t>
            </a:r>
            <a:r>
              <a:rPr lang="nl-NL" sz="1800" b="1" baseline="-25000" dirty="0" err="1" smtClean="0">
                <a:solidFill>
                  <a:srgbClr val="009900"/>
                </a:solidFill>
                <a:latin typeface="Arial" charset="0"/>
              </a:rPr>
              <a:t>z</a:t>
            </a:r>
            <a:r>
              <a:rPr lang="nl-NL" sz="1800" b="1" dirty="0" smtClean="0">
                <a:solidFill>
                  <a:srgbClr val="009900"/>
                </a:solidFill>
                <a:latin typeface="Arial" charset="0"/>
              </a:rPr>
              <a:t>=300 N</a:t>
            </a:r>
            <a:endParaRPr lang="nl-NL" sz="1800" b="1" baseline="-25000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>
            <a:off x="2708306" y="3904766"/>
            <a:ext cx="0" cy="133043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nl-NL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Boog 27"/>
          <p:cNvSpPr/>
          <p:nvPr/>
        </p:nvSpPr>
        <p:spPr>
          <a:xfrm>
            <a:off x="541269" y="4744300"/>
            <a:ext cx="528625" cy="528625"/>
          </a:xfrm>
          <a:prstGeom prst="arc">
            <a:avLst>
              <a:gd name="adj1" fmla="val 19067786"/>
              <a:gd name="adj2" fmla="val 1742238"/>
            </a:avLst>
          </a:prstGeom>
          <a:ln w="1905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28"/>
              <p:cNvSpPr txBox="1"/>
              <p:nvPr/>
            </p:nvSpPr>
            <p:spPr>
              <a:xfrm>
                <a:off x="1030574" y="4716731"/>
                <a:ext cx="1090154" cy="5314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US" sz="2000" dirty="0" smtClean="0">
                    <a:latin typeface="Calibri" pitchFamily="34" charset="0"/>
                  </a:rPr>
                  <a:t>=15°</a:t>
                </a:r>
                <a:endParaRPr lang="nl-NL" sz="20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8" name="Tekstvak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574" y="4716731"/>
                <a:ext cx="1090154" cy="531409"/>
              </a:xfrm>
              <a:prstGeom prst="rect">
                <a:avLst/>
              </a:prstGeom>
              <a:blipFill rotWithShape="0">
                <a:blip r:embed="rId9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Line 46"/>
          <p:cNvSpPr>
            <a:spLocks noChangeShapeType="1"/>
          </p:cNvSpPr>
          <p:nvPr/>
        </p:nvSpPr>
        <p:spPr bwMode="auto">
          <a:xfrm flipH="1" flipV="1">
            <a:off x="2348235" y="3069627"/>
            <a:ext cx="1002812" cy="2413219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l-NL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Line 47"/>
          <p:cNvSpPr>
            <a:spLocks noChangeShapeType="1"/>
          </p:cNvSpPr>
          <p:nvPr/>
        </p:nvSpPr>
        <p:spPr bwMode="auto">
          <a:xfrm flipH="1">
            <a:off x="995269" y="3355383"/>
            <a:ext cx="2994310" cy="1250558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l-NL" sz="180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198062" y="3894224"/>
            <a:ext cx="967778" cy="1142780"/>
            <a:chOff x="2329439" y="3804636"/>
            <a:chExt cx="728662" cy="860425"/>
          </a:xfrm>
        </p:grpSpPr>
        <p:sp>
          <p:nvSpPr>
            <p:cNvPr id="25" name="Line 51"/>
            <p:cNvSpPr>
              <a:spLocks noChangeShapeType="1"/>
            </p:cNvSpPr>
            <p:nvPr/>
          </p:nvSpPr>
          <p:spPr bwMode="auto">
            <a:xfrm>
              <a:off x="2702501" y="3804636"/>
              <a:ext cx="355600" cy="8604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 type="triangle" w="lg" len="med"/>
            </a:ln>
          </p:spPr>
          <p:txBody>
            <a:bodyPr/>
            <a:lstStyle/>
            <a:p>
              <a:endParaRPr lang="nl-NL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6" name="Line 53"/>
            <p:cNvSpPr>
              <a:spLocks noChangeShapeType="1"/>
            </p:cNvSpPr>
            <p:nvPr/>
          </p:nvSpPr>
          <p:spPr bwMode="auto">
            <a:xfrm flipH="1">
              <a:off x="2329439" y="3812574"/>
              <a:ext cx="373062" cy="1508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 type="triangle" w="lg" len="med"/>
            </a:ln>
          </p:spPr>
          <p:txBody>
            <a:bodyPr/>
            <a:lstStyle/>
            <a:p>
              <a:endParaRPr lang="nl-NL" sz="180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7" name="Text Box 55"/>
          <p:cNvSpPr txBox="1">
            <a:spLocks noChangeArrowheads="1"/>
          </p:cNvSpPr>
          <p:nvPr/>
        </p:nvSpPr>
        <p:spPr bwMode="auto">
          <a:xfrm>
            <a:off x="1187569" y="3946900"/>
            <a:ext cx="705139" cy="490531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pPr algn="ctr"/>
            <a:r>
              <a:rPr lang="nl-NL" sz="1800" b="1" dirty="0" err="1" smtClean="0">
                <a:latin typeface="Arial" charset="0"/>
              </a:rPr>
              <a:t>F</a:t>
            </a:r>
            <a:r>
              <a:rPr lang="nl-NL" sz="1800" b="1" baseline="-25000" dirty="0" err="1" smtClean="0">
                <a:latin typeface="Arial" charset="0"/>
                <a:cs typeface="Arial" charset="0"/>
              </a:rPr>
              <a:t>z,x</a:t>
            </a:r>
            <a:endParaRPr lang="nl-NL" sz="1800" b="1" baseline="-25000" dirty="0">
              <a:latin typeface="Arial" charset="0"/>
            </a:endParaRP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3139081" y="5018034"/>
            <a:ext cx="705139" cy="490531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pPr algn="ctr"/>
            <a:r>
              <a:rPr lang="nl-NL" sz="1800" b="1" dirty="0" err="1" smtClean="0">
                <a:latin typeface="Arial" charset="0"/>
              </a:rPr>
              <a:t>F</a:t>
            </a:r>
            <a:r>
              <a:rPr lang="nl-NL" sz="1800" b="1" baseline="-25000" dirty="0" err="1" smtClean="0">
                <a:latin typeface="Arial" charset="0"/>
              </a:rPr>
              <a:t>z,</a:t>
            </a:r>
            <a:r>
              <a:rPr lang="nl-NL" sz="1800" b="1" baseline="-25000" dirty="0" err="1" smtClean="0">
                <a:latin typeface="Arial" charset="0"/>
                <a:cs typeface="Arial" charset="0"/>
              </a:rPr>
              <a:t>y</a:t>
            </a:r>
            <a:endParaRPr lang="nl-NL" sz="1800" b="1" baseline="-25000" dirty="0">
              <a:latin typeface="Aria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930091" y="2216339"/>
            <a:ext cx="581641" cy="1334036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52166" y="1861444"/>
            <a:ext cx="721574" cy="613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err="1" smtClean="0">
                <a:latin typeface="Calibri" pitchFamily="34" charset="0"/>
              </a:rPr>
              <a:t>F</a:t>
            </a:r>
            <a:r>
              <a:rPr lang="nl-NL" sz="2400" baseline="-25000" dirty="0" err="1" smtClean="0">
                <a:latin typeface="Calibri" pitchFamily="34" charset="0"/>
              </a:rPr>
              <a:t>s</a:t>
            </a:r>
            <a:r>
              <a:rPr lang="nl-NL" sz="2400" dirty="0" smtClean="0">
                <a:latin typeface="Calibri" pitchFamily="34" charset="0"/>
              </a:rPr>
              <a:t>?</a:t>
            </a:r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 flipH="1">
            <a:off x="2930090" y="3216378"/>
            <a:ext cx="799711" cy="333996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l-NL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4" name="Boog 27"/>
          <p:cNvSpPr/>
          <p:nvPr/>
        </p:nvSpPr>
        <p:spPr>
          <a:xfrm rot="19234920">
            <a:off x="2776486" y="3197922"/>
            <a:ext cx="528625" cy="528625"/>
          </a:xfrm>
          <a:prstGeom prst="arc">
            <a:avLst>
              <a:gd name="adj1" fmla="val 19067786"/>
              <a:gd name="adj2" fmla="val 1742238"/>
            </a:avLst>
          </a:prstGeom>
          <a:ln w="1905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kstvak 28"/>
              <p:cNvSpPr txBox="1"/>
              <p:nvPr/>
            </p:nvSpPr>
            <p:spPr>
              <a:xfrm>
                <a:off x="3112447" y="2869572"/>
                <a:ext cx="8002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2000" i="1">
                        <a:latin typeface="Cambria Math"/>
                        <a:sym typeface="Symbol"/>
                      </a:rPr>
                      <m:t></m:t>
                    </m:r>
                  </m:oMath>
                </a14:m>
                <a:r>
                  <a:rPr lang="en-US" sz="2000" dirty="0" smtClean="0">
                    <a:latin typeface="Calibri" pitchFamily="34" charset="0"/>
                  </a:rPr>
                  <a:t>=30°</a:t>
                </a:r>
                <a:endParaRPr lang="nl-NL" sz="20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5" name="Tekstvak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447" y="2869572"/>
                <a:ext cx="800219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3817" t="-7692" r="-6870" b="-2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2296855" y="4242604"/>
            <a:ext cx="594002" cy="939596"/>
            <a:chOff x="2296855" y="4242604"/>
            <a:chExt cx="594002" cy="9395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2296855" y="4242604"/>
                  <a:ext cx="594002" cy="6131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>
                            <a:latin typeface="Cambria Math"/>
                          </a:rPr>
                          <m:t>𝛼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6855" y="4242604"/>
                  <a:ext cx="594002" cy="6131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Boog 27"/>
            <p:cNvSpPr/>
            <p:nvPr/>
          </p:nvSpPr>
          <p:spPr>
            <a:xfrm rot="16444763">
              <a:off x="2436779" y="4783989"/>
              <a:ext cx="425053" cy="371370"/>
            </a:xfrm>
            <a:prstGeom prst="arc">
              <a:avLst>
                <a:gd name="adj1" fmla="val 19067786"/>
                <a:gd name="adj2" fmla="val 376154"/>
              </a:avLst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0" name="Line 46"/>
          <p:cNvSpPr>
            <a:spLocks noChangeShapeType="1"/>
          </p:cNvSpPr>
          <p:nvPr/>
        </p:nvSpPr>
        <p:spPr bwMode="auto">
          <a:xfrm flipH="1" flipV="1">
            <a:off x="3088566" y="2514424"/>
            <a:ext cx="549722" cy="1322878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nl-NL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" name="Line 53"/>
          <p:cNvSpPr>
            <a:spLocks noChangeShapeType="1"/>
          </p:cNvSpPr>
          <p:nvPr/>
        </p:nvSpPr>
        <p:spPr bwMode="auto">
          <a:xfrm flipV="1">
            <a:off x="2920477" y="2857149"/>
            <a:ext cx="300434" cy="693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nl-NL" sz="180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420420" y="3335332"/>
            <a:ext cx="1012634" cy="746929"/>
            <a:chOff x="2420420" y="3335332"/>
            <a:chExt cx="1012634" cy="746929"/>
          </a:xfrm>
        </p:grpSpPr>
        <p:sp>
          <p:nvSpPr>
            <p:cNvPr id="58" name="Line 53"/>
            <p:cNvSpPr>
              <a:spLocks noChangeShapeType="1"/>
            </p:cNvSpPr>
            <p:nvPr/>
          </p:nvSpPr>
          <p:spPr bwMode="auto">
            <a:xfrm flipV="1">
              <a:off x="2937569" y="3335332"/>
              <a:ext cx="495485" cy="20030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 type="triangle" w="lg" len="med"/>
            </a:ln>
          </p:spPr>
          <p:txBody>
            <a:bodyPr/>
            <a:lstStyle/>
            <a:p>
              <a:endParaRPr lang="nl-NL" sz="180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 flipH="1">
              <a:off x="2420420" y="3904007"/>
              <a:ext cx="105002" cy="178254"/>
              <a:chOff x="2190218" y="3353794"/>
              <a:chExt cx="150976" cy="1524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2190218" y="3353794"/>
                <a:ext cx="150976" cy="8545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2190218" y="3420736"/>
                <a:ext cx="150976" cy="8545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 flipH="1">
              <a:off x="3140202" y="3337810"/>
              <a:ext cx="105002" cy="178254"/>
              <a:chOff x="2190218" y="3353794"/>
              <a:chExt cx="150976" cy="1524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V="1">
                <a:off x="2190218" y="3353794"/>
                <a:ext cx="150976" cy="8545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2190218" y="3420736"/>
                <a:ext cx="150976" cy="8545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669117" y="5242818"/>
                <a:ext cx="4649149" cy="860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 smtClean="0">
                    <a:solidFill>
                      <a:srgbClr val="0070C0"/>
                    </a:solidFill>
                    <a:latin typeface="Calibri" pitchFamily="34" charset="0"/>
                  </a:rPr>
                  <a:t>Kleiner, want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nl-NL" dirty="0" smtClean="0">
                    <a:solidFill>
                      <a:srgbClr val="0070C0"/>
                    </a:solidFill>
                  </a:rPr>
                  <a:t> heeft ook nog een y-component: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𝑧</m:t>
                        </m:r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nl-NL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nl-NL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nl-NL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nl-NL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nl-NL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117" y="5242818"/>
                <a:ext cx="4649149" cy="860172"/>
              </a:xfrm>
              <a:prstGeom prst="rect">
                <a:avLst/>
              </a:prstGeom>
              <a:blipFill rotWithShape="0">
                <a:blip r:embed="rId12"/>
                <a:stretch>
                  <a:fillRect l="-2097" t="-5674"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39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7" grpId="0"/>
      <p:bldP spid="60" grpId="0" animBg="1"/>
      <p:bldP spid="61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§3.5 en §3.6:  Eerste </a:t>
            </a:r>
            <a:r>
              <a:rPr lang="nl-NL" dirty="0" smtClean="0"/>
              <a:t>en tweede wet van Newton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653" y="905608"/>
            <a:ext cx="8546123" cy="1991501"/>
          </a:xfrm>
        </p:spPr>
        <p:txBody>
          <a:bodyPr/>
          <a:lstStyle/>
          <a:p>
            <a:r>
              <a:rPr lang="nl-NL" b="1" dirty="0">
                <a:latin typeface="Calibri" pitchFamily="34" charset="0"/>
              </a:rPr>
              <a:t>1</a:t>
            </a:r>
            <a:r>
              <a:rPr lang="nl-NL" b="1" baseline="30000" dirty="0">
                <a:latin typeface="Calibri" pitchFamily="34" charset="0"/>
              </a:rPr>
              <a:t>e</a:t>
            </a:r>
            <a:r>
              <a:rPr lang="nl-NL" b="1" dirty="0">
                <a:latin typeface="Calibri" pitchFamily="34" charset="0"/>
              </a:rPr>
              <a:t> wet van Newton</a:t>
            </a:r>
            <a:r>
              <a:rPr lang="nl-NL" dirty="0">
                <a:latin typeface="Calibri" pitchFamily="34" charset="0"/>
              </a:rPr>
              <a:t>: geen </a:t>
            </a:r>
            <a:r>
              <a:rPr lang="nl-NL" dirty="0" smtClean="0">
                <a:latin typeface="Calibri" pitchFamily="34" charset="0"/>
              </a:rPr>
              <a:t>resulterende kracht</a:t>
            </a:r>
            <a:r>
              <a:rPr lang="nl-NL" dirty="0">
                <a:latin typeface="Calibri" pitchFamily="34" charset="0"/>
              </a:rPr>
              <a:t>, dan staat </a:t>
            </a:r>
            <a:r>
              <a:rPr lang="nl-NL" dirty="0" smtClean="0">
                <a:latin typeface="Calibri" pitchFamily="34" charset="0"/>
              </a:rPr>
              <a:t>een</a:t>
            </a:r>
            <a:r>
              <a:rPr lang="nl-NL" dirty="0">
                <a:latin typeface="Calibri" pitchFamily="34" charset="0"/>
              </a:rPr>
              <a:t>	voorwerp stil, of beweegt het met </a:t>
            </a:r>
            <a:r>
              <a:rPr lang="nl-NL" b="1" dirty="0">
                <a:latin typeface="Calibri" pitchFamily="34" charset="0"/>
              </a:rPr>
              <a:t>constante </a:t>
            </a:r>
            <a:r>
              <a:rPr lang="nl-NL" b="1" dirty="0" smtClean="0">
                <a:latin typeface="Calibri" pitchFamily="34" charset="0"/>
              </a:rPr>
              <a:t>snelheid </a:t>
            </a:r>
            <a:r>
              <a:rPr lang="nl-NL" dirty="0">
                <a:latin typeface="Calibri" pitchFamily="34" charset="0"/>
              </a:rPr>
              <a:t>in </a:t>
            </a:r>
            <a:r>
              <a:rPr lang="nl-NL" dirty="0" smtClean="0">
                <a:latin typeface="Calibri" pitchFamily="34" charset="0"/>
              </a:rPr>
              <a:t>	een rechte lijn</a:t>
            </a:r>
          </a:p>
          <a:p>
            <a:pPr marL="0" indent="0">
              <a:buNone/>
            </a:pPr>
            <a:r>
              <a:rPr lang="nl-NL" dirty="0" smtClean="0">
                <a:latin typeface="Calibri" pitchFamily="34" charset="0"/>
              </a:rPr>
              <a:t>		F</a:t>
            </a:r>
            <a:r>
              <a:rPr lang="nl-NL" baseline="-25000" dirty="0" smtClean="0">
                <a:latin typeface="Calibri" pitchFamily="34" charset="0"/>
              </a:rPr>
              <a:t>res </a:t>
            </a:r>
            <a:r>
              <a:rPr lang="nl-NL" dirty="0" smtClean="0">
                <a:latin typeface="Calibri" pitchFamily="34" charset="0"/>
              </a:rPr>
              <a:t>= 0 </a:t>
            </a:r>
            <a:r>
              <a:rPr lang="nl-NL" dirty="0">
                <a:latin typeface="Calibri" pitchFamily="34" charset="0"/>
                <a:sym typeface="Symbol"/>
              </a:rPr>
              <a:t> v is constant </a:t>
            </a:r>
            <a:r>
              <a:rPr lang="nl-NL" dirty="0" smtClean="0">
                <a:latin typeface="Calibri" pitchFamily="34" charset="0"/>
                <a:sym typeface="Symbol"/>
              </a:rPr>
              <a:t>       </a:t>
            </a:r>
            <a:r>
              <a:rPr lang="nl-NL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(</a:t>
            </a:r>
            <a:r>
              <a:rPr lang="nl-NL" dirty="0">
                <a:solidFill>
                  <a:srgbClr val="0070C0"/>
                </a:solidFill>
                <a:latin typeface="Calibri" pitchFamily="34" charset="0"/>
                <a:sym typeface="Symbol"/>
              </a:rPr>
              <a:t>v=0 is ook constant</a:t>
            </a:r>
            <a:r>
              <a:rPr lang="nl-NL" dirty="0" smtClean="0">
                <a:solidFill>
                  <a:srgbClr val="0070C0"/>
                </a:solidFill>
                <a:latin typeface="Calibri" pitchFamily="34" charset="0"/>
                <a:sym typeface="Symbol"/>
              </a:rPr>
              <a:t>!)</a:t>
            </a:r>
          </a:p>
          <a:p>
            <a:endParaRPr lang="nl-NL" dirty="0">
              <a:latin typeface="Calibri" pitchFamily="34" charset="0"/>
              <a:sym typeface="Symbol"/>
            </a:endParaRPr>
          </a:p>
          <a:p>
            <a:endParaRPr lang="nl-NL" dirty="0">
              <a:latin typeface="Calibri" pitchFamily="34" charset="0"/>
              <a:sym typeface="Symbol"/>
            </a:endParaRPr>
          </a:p>
          <a:p>
            <a:endParaRPr lang="nl-NL" dirty="0" smtClean="0">
              <a:latin typeface="Calibri" pitchFamily="34" charset="0"/>
            </a:endParaRPr>
          </a:p>
          <a:p>
            <a:endParaRPr lang="nl-NL" dirty="0"/>
          </a:p>
        </p:txBody>
      </p:sp>
      <p:sp>
        <p:nvSpPr>
          <p:cNvPr id="2" name="Rectangle 1"/>
          <p:cNvSpPr/>
          <p:nvPr/>
        </p:nvSpPr>
        <p:spPr>
          <a:xfrm>
            <a:off x="2254313" y="2091350"/>
            <a:ext cx="2996697" cy="461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400" dirty="0" err="1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66665" y="2846591"/>
            <a:ext cx="7337833" cy="466977"/>
            <a:chOff x="366665" y="2846591"/>
            <a:chExt cx="7337833" cy="466977"/>
          </a:xfrm>
        </p:grpSpPr>
        <p:sp>
          <p:nvSpPr>
            <p:cNvPr id="6" name="Rectangle 5"/>
            <p:cNvSpPr/>
            <p:nvPr/>
          </p:nvSpPr>
          <p:spPr>
            <a:xfrm>
              <a:off x="366665" y="2846591"/>
              <a:ext cx="73378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eaLnBrk="0" hangingPunct="0">
                <a:spcBef>
                  <a:spcPct val="20000"/>
                </a:spcBef>
                <a:buFont typeface="Arial" charset="0"/>
                <a:buChar char="•"/>
              </a:pPr>
              <a:r>
                <a:rPr lang="nl-NL" b="1" dirty="0">
                  <a:solidFill>
                    <a:prstClr val="black"/>
                  </a:solidFill>
                </a:rPr>
                <a:t>2</a:t>
              </a:r>
              <a:r>
                <a:rPr lang="nl-NL" b="1" baseline="30000" dirty="0">
                  <a:solidFill>
                    <a:prstClr val="black"/>
                  </a:solidFill>
                </a:rPr>
                <a:t>e</a:t>
              </a:r>
              <a:r>
                <a:rPr lang="nl-NL" b="1" dirty="0">
                  <a:solidFill>
                    <a:prstClr val="black"/>
                  </a:solidFill>
                </a:rPr>
                <a:t> wet van Newton</a:t>
              </a:r>
              <a:r>
                <a:rPr lang="nl-NL" dirty="0" smtClean="0">
                  <a:solidFill>
                    <a:prstClr val="black"/>
                  </a:solidFill>
                </a:rPr>
                <a:t>:   F</a:t>
              </a:r>
              <a:r>
                <a:rPr lang="nl-NL" baseline="-25000" dirty="0" smtClean="0">
                  <a:solidFill>
                    <a:prstClr val="black"/>
                  </a:solidFill>
                </a:rPr>
                <a:t>res</a:t>
              </a:r>
              <a:r>
                <a:rPr lang="nl-NL" dirty="0" smtClean="0">
                  <a:solidFill>
                    <a:prstClr val="black"/>
                  </a:solidFill>
                </a:rPr>
                <a:t>=m</a:t>
              </a:r>
              <a:r>
                <a:rPr lang="nl-NL" dirty="0">
                  <a:solidFill>
                    <a:prstClr val="black"/>
                  </a:solidFill>
                  <a:sym typeface="Symbol"/>
                </a:rPr>
                <a:t></a:t>
              </a:r>
              <a:r>
                <a:rPr lang="nl-NL" dirty="0" smtClean="0">
                  <a:solidFill>
                    <a:prstClr val="black"/>
                  </a:solidFill>
                  <a:sym typeface="Symbol"/>
                </a:rPr>
                <a:t>a</a:t>
              </a:r>
              <a:endParaRPr lang="nl-NL" dirty="0">
                <a:solidFill>
                  <a:prstClr val="black"/>
                </a:solidFill>
                <a:sym typeface="Symbo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9509" y="2846591"/>
              <a:ext cx="1113576" cy="46697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9125" y="3579882"/>
            <a:ext cx="884640" cy="2286565"/>
            <a:chOff x="549125" y="3579882"/>
            <a:chExt cx="884640" cy="2286565"/>
          </a:xfrm>
        </p:grpSpPr>
        <p:pic>
          <p:nvPicPr>
            <p:cNvPr id="1028" name="Picture 4" descr="http://www.delta-education.com/images/products/193587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0156" y="3579882"/>
              <a:ext cx="327365" cy="1815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913910" y="5359453"/>
              <a:ext cx="519855" cy="50699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846474" y="3954869"/>
              <a:ext cx="0" cy="483572"/>
            </a:xfrm>
            <a:prstGeom prst="straightConnector1">
              <a:avLst/>
            </a:prstGeom>
            <a:ln w="38100">
              <a:solidFill>
                <a:srgbClr val="3399FF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49125" y="3998950"/>
              <a:ext cx="3369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3399FF"/>
                  </a:solidFill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82269" y="4278439"/>
            <a:ext cx="435060" cy="2086141"/>
            <a:chOff x="302460" y="4160750"/>
            <a:chExt cx="435060" cy="2086141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94028" y="5495261"/>
              <a:ext cx="0" cy="751630"/>
            </a:xfrm>
            <a:prstGeom prst="straightConnector1">
              <a:avLst/>
            </a:prstGeom>
            <a:ln w="38100">
              <a:solidFill>
                <a:srgbClr val="7030A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684976" y="4160750"/>
              <a:ext cx="0" cy="1081014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02460" y="4470424"/>
              <a:ext cx="4006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FF0000"/>
                  </a:solidFill>
                  <a:latin typeface="Calibri" pitchFamily="34" charset="0"/>
                </a:rPr>
                <a:t>F</a:t>
              </a:r>
              <a:r>
                <a:rPr lang="en-US" sz="2400" b="1" baseline="-25000" dirty="0" err="1" smtClean="0">
                  <a:solidFill>
                    <a:srgbClr val="FF0000"/>
                  </a:solidFill>
                  <a:latin typeface="Calibri" pitchFamily="34" charset="0"/>
                </a:rPr>
                <a:t>s</a:t>
              </a:r>
              <a:endParaRPr lang="en-US" sz="2400" b="1" baseline="-25000" dirty="0" smtClean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036" y="564917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7030A0"/>
                  </a:solidFill>
                  <a:latin typeface="Calibri" pitchFamily="34" charset="0"/>
                </a:rPr>
                <a:t>F</a:t>
              </a:r>
              <a:r>
                <a:rPr lang="en-US" b="1" baseline="-25000" dirty="0" err="1">
                  <a:solidFill>
                    <a:srgbClr val="7030A0"/>
                  </a:solidFill>
                </a:rPr>
                <a:t>z</a:t>
              </a:r>
              <a:endParaRPr lang="en-US" sz="2400" b="1" baseline="-25000" dirty="0" smtClean="0">
                <a:solidFill>
                  <a:srgbClr val="7030A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9720" y="6351031"/>
            <a:ext cx="1540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libri" pitchFamily="34" charset="0"/>
              </a:rPr>
              <a:t>F</a:t>
            </a:r>
            <a:r>
              <a:rPr lang="en-US" sz="2400" baseline="-25000" dirty="0" err="1" smtClean="0">
                <a:latin typeface="Calibri" pitchFamily="34" charset="0"/>
              </a:rPr>
              <a:t>res</a:t>
            </a:r>
            <a:r>
              <a:rPr lang="en-US" sz="2400" dirty="0" smtClean="0">
                <a:latin typeface="Calibri" pitchFamily="34" charset="0"/>
              </a:rPr>
              <a:t> = </a:t>
            </a:r>
            <a:r>
              <a:rPr lang="en-US" sz="2400" dirty="0" err="1" smtClean="0">
                <a:latin typeface="Calibri" pitchFamily="34" charset="0"/>
              </a:rPr>
              <a:t>F</a:t>
            </a:r>
            <a:r>
              <a:rPr lang="en-US" sz="2400" baseline="-25000" dirty="0" err="1" smtClean="0">
                <a:latin typeface="Calibri" pitchFamily="34" charset="0"/>
              </a:rPr>
              <a:t>s</a:t>
            </a:r>
            <a:r>
              <a:rPr lang="en-US" sz="2400" dirty="0" smtClean="0">
                <a:latin typeface="Calibri" pitchFamily="34" charset="0"/>
              </a:rPr>
              <a:t> - </a:t>
            </a:r>
            <a:r>
              <a:rPr lang="en-US" sz="2400" dirty="0" err="1" smtClean="0">
                <a:latin typeface="Calibri" pitchFamily="34" charset="0"/>
              </a:rPr>
              <a:t>F</a:t>
            </a:r>
            <a:r>
              <a:rPr lang="en-US" sz="2400" baseline="-25000" dirty="0" err="1" smtClean="0">
                <a:latin typeface="Calibri" pitchFamily="34" charset="0"/>
              </a:rPr>
              <a:t>z</a:t>
            </a:r>
            <a:endParaRPr lang="en-US" sz="2400" baseline="-25000" dirty="0" smtClean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20576" y="3381693"/>
            <a:ext cx="5122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nl-NL" dirty="0" smtClean="0">
                <a:solidFill>
                  <a:prstClr val="black"/>
                </a:solidFill>
                <a:sym typeface="Symbol"/>
              </a:rPr>
              <a:t>Vaak </a:t>
            </a:r>
            <a:r>
              <a:rPr lang="nl-NL" dirty="0">
                <a:solidFill>
                  <a:prstClr val="black"/>
                </a:solidFill>
                <a:sym typeface="Symbol"/>
              </a:rPr>
              <a:t>gebruikt in combinatie met vergelijkingen/ </a:t>
            </a:r>
            <a:r>
              <a:rPr lang="nl-NL" dirty="0" smtClean="0">
                <a:solidFill>
                  <a:prstClr val="black"/>
                </a:solidFill>
                <a:sym typeface="Symbol"/>
              </a:rPr>
              <a:t>grafieken </a:t>
            </a:r>
            <a:r>
              <a:rPr lang="nl-NL" dirty="0">
                <a:solidFill>
                  <a:prstClr val="black"/>
                </a:solidFill>
                <a:sym typeface="Symbol"/>
              </a:rPr>
              <a:t>voor eenparig versnelde bewegingen</a:t>
            </a:r>
            <a:r>
              <a:rPr lang="nl-NL" dirty="0" smtClean="0">
                <a:solidFill>
                  <a:prstClr val="black"/>
                </a:solidFill>
                <a:sym typeface="Symbol"/>
              </a:rPr>
              <a:t>:</a:t>
            </a:r>
            <a:endParaRPr lang="nl-NL" dirty="0">
              <a:solidFill>
                <a:prstClr val="black"/>
              </a:solidFill>
              <a:sym typeface="Symbo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964983" y="4312571"/>
            <a:ext cx="4129321" cy="2438898"/>
            <a:chOff x="3405788" y="4456197"/>
            <a:chExt cx="4057133" cy="2396262"/>
          </a:xfrm>
        </p:grpSpPr>
        <p:grpSp>
          <p:nvGrpSpPr>
            <p:cNvPr id="5" name="Group 4"/>
            <p:cNvGrpSpPr/>
            <p:nvPr/>
          </p:nvGrpSpPr>
          <p:grpSpPr>
            <a:xfrm>
              <a:off x="3405788" y="4456197"/>
              <a:ext cx="4057133" cy="2396262"/>
              <a:chOff x="3441300" y="4585685"/>
              <a:chExt cx="3807833" cy="224901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441300" y="4585685"/>
                <a:ext cx="2560642" cy="2249018"/>
                <a:chOff x="4894733" y="4012960"/>
                <a:chExt cx="2560642" cy="2249018"/>
              </a:xfrm>
            </p:grpSpPr>
            <p:pic>
              <p:nvPicPr>
                <p:cNvPr id="25" name="Picture 4" descr="http://www.dreamstime.com/hand-holding-rope-thumb19728992.jp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7058" b="16674"/>
                <a:stretch/>
              </p:blipFill>
              <p:spPr bwMode="auto">
                <a:xfrm rot="19126828" flipH="1">
                  <a:off x="6176841" y="4093725"/>
                  <a:ext cx="1278534" cy="56554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6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5548784" y="4559929"/>
                  <a:ext cx="1328749" cy="107951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prstDash val="sysDot"/>
                  <a:round/>
                  <a:headEnd/>
                  <a:tailEnd type="none" w="lg" len="med"/>
                </a:ln>
              </p:spPr>
              <p:txBody>
                <a:bodyPr/>
                <a:lstStyle/>
                <a:p>
                  <a:endParaRPr lang="nl-NL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7" name="Line 40"/>
                <p:cNvSpPr>
                  <a:spLocks noChangeShapeType="1"/>
                </p:cNvSpPr>
                <p:nvPr/>
              </p:nvSpPr>
              <p:spPr bwMode="auto">
                <a:xfrm>
                  <a:off x="4894733" y="5631505"/>
                  <a:ext cx="14732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  <p:txBody>
                <a:bodyPr/>
                <a:lstStyle/>
                <a:p>
                  <a:endParaRPr lang="nl-NL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8" name="Rectangle 43"/>
                <p:cNvSpPr>
                  <a:spLocks noChangeArrowheads="1"/>
                </p:cNvSpPr>
                <p:nvPr/>
              </p:nvSpPr>
              <p:spPr bwMode="auto">
                <a:xfrm rot="19281083">
                  <a:off x="5812979" y="4832710"/>
                  <a:ext cx="531813" cy="323850"/>
                </a:xfrm>
                <a:prstGeom prst="rect">
                  <a:avLst/>
                </a:prstGeom>
                <a:solidFill>
                  <a:srgbClr val="C0C0C0"/>
                </a:solidFill>
                <a:ln w="22225" algn="ctr">
                  <a:solidFill>
                    <a:schemeClr val="tx1"/>
                  </a:solidFill>
                  <a:miter lim="800000"/>
                  <a:headEnd/>
                  <a:tailEnd type="none" w="lg" len="med"/>
                </a:ln>
              </p:spPr>
              <p:txBody>
                <a:bodyPr wrap="none" anchor="ctr"/>
                <a:lstStyle/>
                <a:p>
                  <a:pPr algn="ctr"/>
                  <a:endParaRPr lang="nl-NL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2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882933" y="5892646"/>
                  <a:ext cx="402674" cy="369332"/>
                </a:xfrm>
                <a:prstGeom prst="rect">
                  <a:avLst/>
                </a:prstGeom>
                <a:solidFill>
                  <a:schemeClr val="bg1"/>
                </a:solidFill>
                <a:ln w="22225" algn="ctr">
                  <a:noFill/>
                  <a:miter lim="800000"/>
                  <a:headEnd/>
                  <a:tailEnd type="none" w="lg" len="med"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nl-NL" sz="1800" b="1" dirty="0" err="1" smtClean="0">
                      <a:solidFill>
                        <a:srgbClr val="009900"/>
                      </a:solidFill>
                      <a:latin typeface="Arial" charset="0"/>
                    </a:rPr>
                    <a:t>F</a:t>
                  </a:r>
                  <a:r>
                    <a:rPr lang="nl-NL" sz="1800" b="1" baseline="-25000" dirty="0" err="1" smtClean="0">
                      <a:solidFill>
                        <a:srgbClr val="009900"/>
                      </a:solidFill>
                      <a:latin typeface="Arial" charset="0"/>
                    </a:rPr>
                    <a:t>z</a:t>
                  </a:r>
                  <a:endParaRPr lang="nl-NL" sz="1800" b="1" baseline="-25000" dirty="0">
                    <a:solidFill>
                      <a:srgbClr val="009900"/>
                    </a:solidFill>
                    <a:latin typeface="Arial" charset="0"/>
                  </a:endParaRPr>
                </a:p>
              </p:txBody>
            </p:sp>
            <p:sp>
              <p:nvSpPr>
                <p:cNvPr id="30" name="Line 44"/>
                <p:cNvSpPr>
                  <a:spLocks noChangeShapeType="1"/>
                </p:cNvSpPr>
                <p:nvPr/>
              </p:nvSpPr>
              <p:spPr bwMode="auto">
                <a:xfrm>
                  <a:off x="6056166" y="4945547"/>
                  <a:ext cx="0" cy="1001713"/>
                </a:xfrm>
                <a:prstGeom prst="line">
                  <a:avLst/>
                </a:prstGeom>
                <a:noFill/>
                <a:ln w="28575">
                  <a:solidFill>
                    <a:srgbClr val="339966"/>
                  </a:solidFill>
                  <a:round/>
                  <a:headEnd/>
                  <a:tailEnd type="triangle" w="lg" len="med"/>
                </a:ln>
              </p:spPr>
              <p:txBody>
                <a:bodyPr/>
                <a:lstStyle/>
                <a:p>
                  <a:endParaRPr lang="nl-NL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31" name="Line 46"/>
                <p:cNvSpPr>
                  <a:spLocks noChangeShapeType="1"/>
                </p:cNvSpPr>
                <p:nvPr/>
              </p:nvSpPr>
              <p:spPr bwMode="auto">
                <a:xfrm flipH="1" flipV="1">
                  <a:off x="5644074" y="4446497"/>
                  <a:ext cx="1079550" cy="130054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prstDash val="dash"/>
                  <a:round/>
                  <a:headEnd/>
                  <a:tailEnd type="none" w="lg" len="med"/>
                </a:ln>
              </p:spPr>
              <p:txBody>
                <a:bodyPr/>
                <a:lstStyle/>
                <a:p>
                  <a:endParaRPr lang="nl-NL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32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228108" y="4252111"/>
                  <a:ext cx="1640372" cy="135717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prstDash val="dash"/>
                  <a:round/>
                  <a:headEnd/>
                  <a:tailEnd type="none" w="lg" len="med"/>
                </a:ln>
              </p:spPr>
              <p:txBody>
                <a:bodyPr/>
                <a:lstStyle/>
                <a:p>
                  <a:endParaRPr lang="nl-NL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33" name="Line 51"/>
                <p:cNvSpPr>
                  <a:spLocks noChangeShapeType="1"/>
                </p:cNvSpPr>
                <p:nvPr/>
              </p:nvSpPr>
              <p:spPr bwMode="auto">
                <a:xfrm>
                  <a:off x="6063160" y="4928558"/>
                  <a:ext cx="485848" cy="61820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lg" len="med"/>
                </a:ln>
              </p:spPr>
              <p:txBody>
                <a:bodyPr/>
                <a:lstStyle/>
                <a:p>
                  <a:endParaRPr lang="nl-NL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34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5546674" y="4918389"/>
                  <a:ext cx="507433" cy="429191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lg" len="med"/>
                </a:ln>
              </p:spPr>
              <p:txBody>
                <a:bodyPr/>
                <a:lstStyle/>
                <a:p>
                  <a:endParaRPr lang="nl-NL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35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6773480" y="5384563"/>
                  <a:ext cx="431800" cy="366713"/>
                </a:xfrm>
                <a:prstGeom prst="rect">
                  <a:avLst/>
                </a:prstGeom>
                <a:noFill/>
                <a:ln w="22225" algn="ctr">
                  <a:noFill/>
                  <a:miter lim="800000"/>
                  <a:headEnd/>
                  <a:tailEnd type="none" w="lg" len="med"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nl-NL" sz="1800" b="1">
                      <a:solidFill>
                        <a:srgbClr val="FF0000"/>
                      </a:solidFill>
                      <a:latin typeface="Arial" charset="0"/>
                    </a:rPr>
                    <a:t>F</a:t>
                  </a:r>
                  <a:r>
                    <a:rPr lang="nl-NL" sz="1800" b="1" baseline="-2500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┴</a:t>
                  </a:r>
                  <a:endParaRPr lang="nl-NL" sz="1800" b="1" baseline="-25000">
                    <a:solidFill>
                      <a:srgbClr val="FF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5180290" y="4915008"/>
                  <a:ext cx="409575" cy="366713"/>
                </a:xfrm>
                <a:prstGeom prst="rect">
                  <a:avLst/>
                </a:prstGeom>
                <a:noFill/>
                <a:ln w="22225" algn="ctr">
                  <a:noFill/>
                  <a:miter lim="800000"/>
                  <a:headEnd/>
                  <a:tailEnd type="none" w="lg" len="med"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nl-NL" sz="1800" b="1" dirty="0">
                      <a:solidFill>
                        <a:srgbClr val="FF0000"/>
                      </a:solidFill>
                      <a:latin typeface="Arial" charset="0"/>
                    </a:rPr>
                    <a:t>F</a:t>
                  </a:r>
                  <a:r>
                    <a:rPr lang="nl-NL" sz="1800" b="1" baseline="-250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//</a:t>
                  </a:r>
                  <a:endParaRPr lang="nl-NL" sz="1800" b="1" baseline="-25000" dirty="0">
                    <a:solidFill>
                      <a:srgbClr val="FF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6038341" y="4372303"/>
                  <a:ext cx="708399" cy="561851"/>
                </a:xfrm>
                <a:prstGeom prst="line">
                  <a:avLst/>
                </a:prstGeom>
                <a:noFill/>
                <a:ln w="28575">
                  <a:solidFill>
                    <a:srgbClr val="FF6600"/>
                  </a:solidFill>
                  <a:round/>
                  <a:headEnd/>
                  <a:tailEnd type="triangle" w="lg" len="med"/>
                </a:ln>
              </p:spPr>
              <p:txBody>
                <a:bodyPr/>
                <a:lstStyle/>
                <a:p>
                  <a:endParaRPr lang="nl-NL" sz="1800">
                    <a:solidFill>
                      <a:prstClr val="black"/>
                    </a:solidFill>
                    <a:latin typeface="Arial" charset="0"/>
                  </a:endParaRPr>
                </a:p>
              </p:txBody>
            </p:sp>
            <p:sp>
              <p:nvSpPr>
                <p:cNvPr id="3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6031324" y="4012960"/>
                  <a:ext cx="686406" cy="369332"/>
                </a:xfrm>
                <a:prstGeom prst="rect">
                  <a:avLst/>
                </a:prstGeom>
                <a:noFill/>
                <a:ln w="22225" algn="ctr">
                  <a:noFill/>
                  <a:miter lim="800000"/>
                  <a:headEnd/>
                  <a:tailEnd type="none" w="lg" len="med"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nl-NL" sz="1800" b="1" dirty="0" err="1" smtClean="0">
                      <a:solidFill>
                        <a:srgbClr val="FF6600"/>
                      </a:solidFill>
                      <a:latin typeface="Arial" charset="0"/>
                    </a:rPr>
                    <a:t>F</a:t>
                  </a:r>
                  <a:r>
                    <a:rPr lang="nl-NL" sz="1800" b="1" baseline="-25000" dirty="0" err="1" smtClean="0">
                      <a:solidFill>
                        <a:srgbClr val="FF6600"/>
                      </a:solidFill>
                      <a:latin typeface="Arial" charset="0"/>
                      <a:cs typeface="Arial" charset="0"/>
                    </a:rPr>
                    <a:t>touw</a:t>
                  </a:r>
                  <a:endParaRPr lang="nl-NL" sz="1800" b="1" baseline="-25000" dirty="0">
                    <a:solidFill>
                      <a:srgbClr val="FF66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4611055" y="5270849"/>
                <a:ext cx="2638078" cy="673650"/>
                <a:chOff x="6064488" y="4698124"/>
                <a:chExt cx="2638078" cy="673650"/>
              </a:xfrm>
            </p:grpSpPr>
            <p:cxnSp>
              <p:nvCxnSpPr>
                <p:cNvPr id="42" name="Straight Arrow Connector 41"/>
                <p:cNvCxnSpPr/>
                <p:nvPr/>
              </p:nvCxnSpPr>
              <p:spPr>
                <a:xfrm flipV="1">
                  <a:off x="6064488" y="4698124"/>
                  <a:ext cx="289413" cy="220718"/>
                </a:xfrm>
                <a:prstGeom prst="straightConnector1">
                  <a:avLst/>
                </a:prstGeom>
                <a:ln w="28575">
                  <a:solidFill>
                    <a:srgbClr val="7030A0"/>
                  </a:solidFill>
                  <a:headEnd type="none" w="med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Rectangle 42"/>
                <p:cNvSpPr/>
                <p:nvPr/>
              </p:nvSpPr>
              <p:spPr>
                <a:xfrm>
                  <a:off x="6534696" y="4964368"/>
                  <a:ext cx="2167870" cy="407406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44" name="Curved Connector 43"/>
                <p:cNvCxnSpPr/>
                <p:nvPr/>
              </p:nvCxnSpPr>
              <p:spPr>
                <a:xfrm rot="10800000">
                  <a:off x="6169592" y="4897821"/>
                  <a:ext cx="451944" cy="304800"/>
                </a:xfrm>
                <a:prstGeom prst="curvedConnector3">
                  <a:avLst>
                    <a:gd name="adj1" fmla="val 50000"/>
                  </a:avLst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6722847" y="4983456"/>
                  <a:ext cx="1790397" cy="340578"/>
                </a:xfrm>
                <a:prstGeom prst="rect">
                  <a:avLst/>
                </a:prstGeom>
                <a:noFill/>
                <a:ln w="22225" algn="ctr">
                  <a:noFill/>
                  <a:miter lim="800000"/>
                  <a:headEnd/>
                  <a:tailEnd type="none" w="lg" len="med"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nl-NL" sz="1800" b="1" dirty="0" err="1" smtClean="0">
                      <a:solidFill>
                        <a:srgbClr val="7030A0"/>
                      </a:solidFill>
                      <a:latin typeface="Arial" charset="0"/>
                    </a:rPr>
                    <a:t>F</a:t>
                  </a:r>
                  <a:r>
                    <a:rPr lang="nl-NL" sz="1800" b="1" baseline="-25000" dirty="0" err="1" smtClean="0">
                      <a:solidFill>
                        <a:srgbClr val="7030A0"/>
                      </a:solidFill>
                      <a:latin typeface="Arial" charset="0"/>
                      <a:cs typeface="Arial" charset="0"/>
                    </a:rPr>
                    <a:t>res</a:t>
                  </a:r>
                  <a:r>
                    <a:rPr lang="nl-NL" sz="1800" b="1" dirty="0" smtClean="0">
                      <a:solidFill>
                        <a:srgbClr val="7030A0"/>
                      </a:solidFill>
                      <a:latin typeface="Arial" charset="0"/>
                      <a:cs typeface="Arial" charset="0"/>
                    </a:rPr>
                    <a:t>=</a:t>
                  </a:r>
                  <a:r>
                    <a:rPr lang="nl-NL" sz="1800" b="1" dirty="0" err="1" smtClean="0">
                      <a:solidFill>
                        <a:srgbClr val="7030A0"/>
                      </a:solidFill>
                      <a:latin typeface="Arial" charset="0"/>
                      <a:cs typeface="Arial" charset="0"/>
                    </a:rPr>
                    <a:t>F</a:t>
                  </a:r>
                  <a:r>
                    <a:rPr lang="nl-NL" sz="1800" b="1" baseline="-25000" dirty="0" err="1" smtClean="0">
                      <a:solidFill>
                        <a:srgbClr val="7030A0"/>
                      </a:solidFill>
                      <a:latin typeface="Arial" charset="0"/>
                      <a:cs typeface="Arial" charset="0"/>
                    </a:rPr>
                    <a:t>touw</a:t>
                  </a:r>
                  <a:r>
                    <a:rPr lang="nl-NL" sz="1800" b="1" dirty="0" smtClean="0">
                      <a:solidFill>
                        <a:srgbClr val="7030A0"/>
                      </a:solidFill>
                      <a:latin typeface="Arial" charset="0"/>
                      <a:cs typeface="Arial" charset="0"/>
                    </a:rPr>
                    <a:t>-F</a:t>
                  </a:r>
                  <a:r>
                    <a:rPr lang="nl-NL" sz="1800" b="1" baseline="-25000" dirty="0" smtClean="0">
                      <a:solidFill>
                        <a:srgbClr val="7030A0"/>
                      </a:solidFill>
                      <a:latin typeface="Arial" charset="0"/>
                      <a:cs typeface="Arial" charset="0"/>
                    </a:rPr>
                    <a:t>// </a:t>
                  </a:r>
                  <a:r>
                    <a:rPr lang="nl-NL" sz="1800" b="1" dirty="0" smtClean="0">
                      <a:solidFill>
                        <a:srgbClr val="7030A0"/>
                      </a:solidFill>
                      <a:latin typeface="Arial" charset="0"/>
                      <a:cs typeface="Arial" charset="0"/>
                    </a:rPr>
                    <a:t>- F</a:t>
                  </a:r>
                  <a:r>
                    <a:rPr lang="nl-NL" sz="1800" b="1" baseline="-25000" dirty="0" smtClean="0">
                      <a:solidFill>
                        <a:srgbClr val="7030A0"/>
                      </a:solidFill>
                      <a:latin typeface="Arial" charset="0"/>
                      <a:cs typeface="Arial" charset="0"/>
                    </a:rPr>
                    <a:t>w</a:t>
                  </a:r>
                  <a:endParaRPr lang="nl-NL" sz="1800" b="1" baseline="-25000" dirty="0">
                    <a:solidFill>
                      <a:srgbClr val="7030A0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48" name="Group 47"/>
            <p:cNvGrpSpPr/>
            <p:nvPr/>
          </p:nvGrpSpPr>
          <p:grpSpPr>
            <a:xfrm>
              <a:off x="3995484" y="5247075"/>
              <a:ext cx="626081" cy="475718"/>
              <a:chOff x="5448917" y="4674350"/>
              <a:chExt cx="626081" cy="475718"/>
            </a:xfrm>
          </p:grpSpPr>
          <p:sp>
            <p:nvSpPr>
              <p:cNvPr id="49" name="Line 65"/>
              <p:cNvSpPr>
                <a:spLocks noChangeShapeType="1"/>
              </p:cNvSpPr>
              <p:nvPr/>
            </p:nvSpPr>
            <p:spPr bwMode="auto">
              <a:xfrm rot="10800000" flipV="1">
                <a:off x="5780710" y="4908331"/>
                <a:ext cx="294288" cy="241737"/>
              </a:xfrm>
              <a:prstGeom prst="line">
                <a:avLst/>
              </a:prstGeom>
              <a:noFill/>
              <a:ln w="28575">
                <a:solidFill>
                  <a:srgbClr val="3399FF"/>
                </a:solidFill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nl-NL" sz="180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50" name="Text Box 66"/>
              <p:cNvSpPr txBox="1">
                <a:spLocks noChangeArrowheads="1"/>
              </p:cNvSpPr>
              <p:nvPr/>
            </p:nvSpPr>
            <p:spPr bwMode="auto">
              <a:xfrm>
                <a:off x="5448917" y="4674350"/>
                <a:ext cx="442913" cy="366712"/>
              </a:xfrm>
              <a:prstGeom prst="rect">
                <a:avLst/>
              </a:prstGeom>
              <a:noFill/>
              <a:ln w="22225" algn="ctr">
                <a:noFill/>
                <a:miter lim="800000"/>
                <a:headEnd/>
                <a:tailEnd type="none" w="lg" len="med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nl-NL" sz="1800" b="1" dirty="0" err="1">
                    <a:solidFill>
                      <a:srgbClr val="3399FF"/>
                    </a:solidFill>
                    <a:latin typeface="Arial" charset="0"/>
                  </a:rPr>
                  <a:t>F</a:t>
                </a:r>
                <a:r>
                  <a:rPr lang="nl-NL" sz="1800" b="1" baseline="-25000" dirty="0" err="1">
                    <a:solidFill>
                      <a:srgbClr val="3399FF"/>
                    </a:solidFill>
                    <a:latin typeface="Arial" charset="0"/>
                    <a:cs typeface="Arial" charset="0"/>
                  </a:rPr>
                  <a:t>w</a:t>
                </a:r>
                <a:endParaRPr lang="nl-NL" sz="1800" b="1" baseline="-25000" dirty="0">
                  <a:solidFill>
                    <a:srgbClr val="3399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1615871" y="4547813"/>
            <a:ext cx="4152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nl-NL" dirty="0">
                <a:solidFill>
                  <a:prstClr val="black"/>
                </a:solidFill>
              </a:rPr>
              <a:t>a = </a:t>
            </a:r>
            <a:r>
              <a:rPr lang="nl-NL" dirty="0">
                <a:solidFill>
                  <a:prstClr val="black"/>
                </a:solidFill>
                <a:sym typeface="Symbol"/>
              </a:rPr>
              <a:t>v/t (raaklijn in v-t grafiek)</a:t>
            </a:r>
          </a:p>
        </p:txBody>
      </p:sp>
    </p:spTree>
    <p:extLst>
      <p:ext uri="{BB962C8B-B14F-4D97-AF65-F5344CB8AC3E}">
        <p14:creationId xmlns:p14="http://schemas.microsoft.com/office/powerpoint/2010/main" val="175927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 animBg="1"/>
      <p:bldP spid="17" grpId="0"/>
      <p:bldP spid="21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923920" y="2375296"/>
            <a:ext cx="2933323" cy="2195423"/>
            <a:chOff x="923920" y="2375296"/>
            <a:chExt cx="2933323" cy="2195423"/>
          </a:xfrm>
        </p:grpSpPr>
        <p:sp>
          <p:nvSpPr>
            <p:cNvPr id="20" name="Rectangle 19"/>
            <p:cNvSpPr/>
            <p:nvPr/>
          </p:nvSpPr>
          <p:spPr>
            <a:xfrm>
              <a:off x="923920" y="3588450"/>
              <a:ext cx="2933323" cy="9822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dirty="0" err="1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43087" y="2574462"/>
              <a:ext cx="1756372" cy="100493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dirty="0" err="1">
                <a:solidFill>
                  <a:prstClr val="black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40199" y="2375296"/>
              <a:ext cx="37863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prstClr val="black"/>
                  </a:solidFill>
                </a:rPr>
                <a:t>.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27202" y="2827990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Z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923920" y="3588450"/>
              <a:ext cx="293332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2291174" y="2375296"/>
              <a:ext cx="0" cy="1198138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325995" y="3103913"/>
              <a:ext cx="0" cy="1172424"/>
            </a:xfrm>
            <a:prstGeom prst="straightConnector1">
              <a:avLst/>
            </a:prstGeom>
            <a:ln w="28575">
              <a:solidFill>
                <a:srgbClr val="0070C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31041" y="130574"/>
            <a:ext cx="8284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3200" b="1" dirty="0" smtClean="0">
                <a:solidFill>
                  <a:srgbClr val="7030A0"/>
                </a:solidFill>
              </a:rPr>
              <a:t>§3.7:  Derde </a:t>
            </a:r>
            <a:r>
              <a:rPr lang="nl-NL" sz="3200" b="1" dirty="0" smtClean="0">
                <a:solidFill>
                  <a:srgbClr val="7030A0"/>
                </a:solidFill>
              </a:rPr>
              <a:t>wet van Newton</a:t>
            </a:r>
            <a:endParaRPr lang="nl-NL" dirty="0" smtClean="0">
              <a:solidFill>
                <a:prstClr val="black"/>
              </a:solidFill>
              <a:sym typeface="Symbol"/>
            </a:endParaRPr>
          </a:p>
        </p:txBody>
      </p:sp>
      <p:pic>
        <p:nvPicPr>
          <p:cNvPr id="3" name="Picture 2" descr="http://scienceblogs.com/startswithabang/files/2011/02/14104_87_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534" y="2602913"/>
            <a:ext cx="3135005" cy="203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87081" y="594971"/>
            <a:ext cx="8835276" cy="1934648"/>
            <a:chOff x="187081" y="597531"/>
            <a:chExt cx="8835276" cy="1934648"/>
          </a:xfrm>
        </p:grpSpPr>
        <p:grpSp>
          <p:nvGrpSpPr>
            <p:cNvPr id="10" name="Group 9"/>
            <p:cNvGrpSpPr/>
            <p:nvPr/>
          </p:nvGrpSpPr>
          <p:grpSpPr>
            <a:xfrm>
              <a:off x="6221115" y="597531"/>
              <a:ext cx="2801242" cy="1934648"/>
              <a:chOff x="6221115" y="597531"/>
              <a:chExt cx="2801242" cy="1934648"/>
            </a:xfrm>
          </p:grpSpPr>
          <p:pic>
            <p:nvPicPr>
              <p:cNvPr id="13" name="Picture 2" descr="http://t2.gstatic.com/images?q=tbn:ANd9GcSgTY5gGS039qdfHbXgLNG6Ca4ymGs9n2BgkebRrgXCVSDvv1pf5Bk5x21X-w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588"/>
              <a:stretch/>
            </p:blipFill>
            <p:spPr bwMode="auto">
              <a:xfrm>
                <a:off x="6221115" y="608093"/>
                <a:ext cx="1402067" cy="192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2" descr="http://t2.gstatic.com/images?q=tbn:ANd9GcSgTY5gGS039qdfHbXgLNG6Ca4ymGs9n2BgkebRrgXCVSDvv1pf5Bk5x21X-w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183"/>
              <a:stretch/>
            </p:blipFill>
            <p:spPr bwMode="auto">
              <a:xfrm flipH="1">
                <a:off x="7614390" y="597531"/>
                <a:ext cx="1407967" cy="19240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" name="Rectangle 3"/>
            <p:cNvSpPr/>
            <p:nvPr/>
          </p:nvSpPr>
          <p:spPr>
            <a:xfrm>
              <a:off x="187081" y="801765"/>
              <a:ext cx="607754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600"/>
                </a:spcAft>
              </a:pPr>
              <a:r>
                <a:rPr lang="nl-NL" b="1" dirty="0">
                  <a:solidFill>
                    <a:prstClr val="black"/>
                  </a:solidFill>
                </a:rPr>
                <a:t>3</a:t>
              </a:r>
              <a:r>
                <a:rPr lang="nl-NL" b="1" baseline="30000" dirty="0">
                  <a:solidFill>
                    <a:prstClr val="black"/>
                  </a:solidFill>
                </a:rPr>
                <a:t>e</a:t>
              </a:r>
              <a:r>
                <a:rPr lang="nl-NL" b="1" dirty="0">
                  <a:solidFill>
                    <a:prstClr val="black"/>
                  </a:solidFill>
                </a:rPr>
                <a:t> wet van Newton</a:t>
              </a:r>
              <a:r>
                <a:rPr lang="nl-NL" dirty="0">
                  <a:solidFill>
                    <a:prstClr val="black"/>
                  </a:solidFill>
                </a:rPr>
                <a:t>: als voorwerp A een kracht uitoefent op voorwerp B, dan oefent B een </a:t>
              </a:r>
              <a:r>
                <a:rPr lang="nl-NL" b="1" dirty="0">
                  <a:solidFill>
                    <a:prstClr val="black"/>
                  </a:solidFill>
                </a:rPr>
                <a:t>tegengestelde</a:t>
              </a:r>
              <a:r>
                <a:rPr lang="nl-NL" dirty="0">
                  <a:solidFill>
                    <a:prstClr val="black"/>
                  </a:solidFill>
                </a:rPr>
                <a:t> en </a:t>
              </a:r>
              <a:r>
                <a:rPr lang="nl-NL" b="1" dirty="0">
                  <a:solidFill>
                    <a:prstClr val="black"/>
                  </a:solidFill>
                </a:rPr>
                <a:t>even grote </a:t>
              </a:r>
              <a:r>
                <a:rPr lang="nl-NL" dirty="0">
                  <a:solidFill>
                    <a:prstClr val="black"/>
                  </a:solidFill>
                </a:rPr>
                <a:t>kracht uit op A.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62436" y="410341"/>
            <a:ext cx="3281712" cy="2238058"/>
            <a:chOff x="1489578" y="2245259"/>
            <a:chExt cx="5124261" cy="3494638"/>
          </a:xfrm>
        </p:grpSpPr>
        <p:sp>
          <p:nvSpPr>
            <p:cNvPr id="16" name="Rectangle 15"/>
            <p:cNvSpPr/>
            <p:nvPr/>
          </p:nvSpPr>
          <p:spPr>
            <a:xfrm>
              <a:off x="1489578" y="2245259"/>
              <a:ext cx="5124261" cy="3494638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nl-NL" dirty="0" err="1">
                <a:solidFill>
                  <a:prstClr val="black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3938259" y="3840361"/>
              <a:ext cx="1638675" cy="289712"/>
            </a:xfrm>
            <a:prstGeom prst="rightArrow">
              <a:avLst>
                <a:gd name="adj1" fmla="val 43749"/>
                <a:gd name="adj2" fmla="val 7187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nl-NL" dirty="0" err="1">
                <a:solidFill>
                  <a:prstClr val="black"/>
                </a:solidFill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 rot="10800000">
              <a:off x="2279965" y="3838852"/>
              <a:ext cx="1638675" cy="289712"/>
            </a:xfrm>
            <a:prstGeom prst="rightArrow">
              <a:avLst>
                <a:gd name="adj1" fmla="val 43749"/>
                <a:gd name="adj2" fmla="val 71875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nl-NL" dirty="0" err="1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340790" y="2008729"/>
            <a:ext cx="2825004" cy="2418823"/>
            <a:chOff x="2340790" y="2008729"/>
            <a:chExt cx="2825004" cy="2418823"/>
          </a:xfrm>
        </p:grpSpPr>
        <p:sp>
          <p:nvSpPr>
            <p:cNvPr id="25" name="TextBox 24"/>
            <p:cNvSpPr txBox="1"/>
            <p:nvPr/>
          </p:nvSpPr>
          <p:spPr>
            <a:xfrm>
              <a:off x="2360816" y="3965887"/>
              <a:ext cx="27808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</a:rPr>
                <a:t>F</a:t>
              </a:r>
              <a:r>
                <a:rPr lang="en-US" baseline="-25000" dirty="0" err="1" smtClean="0">
                  <a:solidFill>
                    <a:srgbClr val="0070C0"/>
                  </a:solidFill>
                </a:rPr>
                <a:t>z</a:t>
              </a:r>
              <a:r>
                <a:rPr lang="en-US" dirty="0" smtClean="0">
                  <a:solidFill>
                    <a:srgbClr val="0070C0"/>
                  </a:solidFill>
                </a:rPr>
                <a:t>: van </a:t>
              </a:r>
              <a:r>
                <a:rPr lang="en-US" dirty="0" err="1" smtClean="0">
                  <a:solidFill>
                    <a:srgbClr val="0070C0"/>
                  </a:solidFill>
                </a:rPr>
                <a:t>aarde</a:t>
              </a:r>
              <a:r>
                <a:rPr lang="en-US" dirty="0" smtClean="0">
                  <a:solidFill>
                    <a:srgbClr val="0070C0"/>
                  </a:solidFill>
                </a:rPr>
                <a:t> op </a:t>
              </a:r>
              <a:r>
                <a:rPr lang="en-US" dirty="0" err="1" smtClean="0">
                  <a:solidFill>
                    <a:srgbClr val="0070C0"/>
                  </a:solidFill>
                </a:rPr>
                <a:t>blok</a:t>
              </a:r>
              <a:endParaRPr lang="en-US" baseline="-25000" dirty="0" smtClean="0">
                <a:solidFill>
                  <a:srgbClr val="0070C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0790" y="2008729"/>
              <a:ext cx="28250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F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>
                  <a:solidFill>
                    <a:srgbClr val="FF0000"/>
                  </a:solidFill>
                </a:rPr>
                <a:t>: van </a:t>
              </a:r>
              <a:r>
                <a:rPr lang="en-US" dirty="0" err="1" smtClean="0">
                  <a:solidFill>
                    <a:srgbClr val="FF0000"/>
                  </a:solidFill>
                </a:rPr>
                <a:t>grond</a:t>
              </a:r>
              <a:r>
                <a:rPr lang="en-US" dirty="0" smtClean="0">
                  <a:solidFill>
                    <a:srgbClr val="FF0000"/>
                  </a:solidFill>
                </a:rPr>
                <a:t> op </a:t>
              </a:r>
              <a:r>
                <a:rPr lang="en-US" dirty="0" err="1" smtClean="0">
                  <a:solidFill>
                    <a:srgbClr val="FF0000"/>
                  </a:solidFill>
                </a:rPr>
                <a:t>blok</a:t>
              </a:r>
              <a:endParaRPr lang="en-US" baseline="-250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515183" y="3588450"/>
            <a:ext cx="3368551" cy="1941527"/>
            <a:chOff x="1515183" y="3588450"/>
            <a:chExt cx="3368551" cy="1941527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2282296" y="3588450"/>
              <a:ext cx="0" cy="1198138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515183" y="4698980"/>
              <a:ext cx="33685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B050"/>
                  </a:solidFill>
                  <a:latin typeface="Calibri" pitchFamily="34" charset="0"/>
                </a:rPr>
                <a:t>F</a:t>
              </a:r>
              <a:r>
                <a:rPr lang="en-US" sz="2400" baseline="-25000" dirty="0" err="1" smtClean="0">
                  <a:solidFill>
                    <a:srgbClr val="00B050"/>
                  </a:solidFill>
                  <a:latin typeface="Calibri" pitchFamily="34" charset="0"/>
                </a:rPr>
                <a:t>gewicht</a:t>
              </a:r>
              <a:r>
                <a:rPr lang="en-US" sz="2400" dirty="0" smtClean="0">
                  <a:solidFill>
                    <a:srgbClr val="00B050"/>
                  </a:solidFill>
                  <a:latin typeface="Calibri" pitchFamily="34" charset="0"/>
                </a:rPr>
                <a:t>: van </a:t>
              </a:r>
              <a:r>
                <a:rPr lang="en-US" sz="2400" dirty="0" err="1" smtClean="0">
                  <a:solidFill>
                    <a:srgbClr val="00B050"/>
                  </a:solidFill>
                  <a:latin typeface="Calibri" pitchFamily="34" charset="0"/>
                </a:rPr>
                <a:t>blok</a:t>
              </a:r>
              <a:r>
                <a:rPr lang="en-US" sz="2400" dirty="0" smtClean="0">
                  <a:solidFill>
                    <a:srgbClr val="00B050"/>
                  </a:solidFill>
                  <a:latin typeface="Calibri" pitchFamily="34" charset="0"/>
                </a:rPr>
                <a:t> op </a:t>
              </a:r>
              <a:r>
                <a:rPr lang="en-US" sz="2400" dirty="0" err="1" smtClean="0">
                  <a:solidFill>
                    <a:srgbClr val="00B050"/>
                  </a:solidFill>
                  <a:latin typeface="Calibri" pitchFamily="34" charset="0"/>
                </a:rPr>
                <a:t>grond</a:t>
              </a:r>
              <a:endParaRPr lang="en-US" sz="2400" dirty="0" smtClean="0">
                <a:solidFill>
                  <a:srgbClr val="00B050"/>
                </a:solidFill>
                <a:latin typeface="Calibri" pitchFamily="34" charset="0"/>
              </a:endParaRPr>
            </a:p>
            <a:p>
              <a:r>
                <a:rPr lang="en-US" i="1" dirty="0" smtClean="0">
                  <a:solidFill>
                    <a:srgbClr val="00B050"/>
                  </a:solidFill>
                </a:rPr>
                <a:t>(</a:t>
              </a:r>
              <a:r>
                <a:rPr lang="en-US" i="1" dirty="0" err="1" smtClean="0">
                  <a:solidFill>
                    <a:srgbClr val="00B050"/>
                  </a:solidFill>
                </a:rPr>
                <a:t>reactiekracht</a:t>
              </a:r>
              <a:r>
                <a:rPr lang="en-US" i="1" dirty="0" smtClean="0">
                  <a:solidFill>
                    <a:srgbClr val="00B050"/>
                  </a:solidFill>
                </a:rPr>
                <a:t> van </a:t>
              </a:r>
              <a:r>
                <a:rPr lang="en-US" i="1" dirty="0" err="1" smtClean="0">
                  <a:solidFill>
                    <a:srgbClr val="00B050"/>
                  </a:solidFill>
                </a:rPr>
                <a:t>F</a:t>
              </a:r>
              <a:r>
                <a:rPr lang="en-US" i="1" baseline="-25000" dirty="0" err="1" smtClean="0">
                  <a:solidFill>
                    <a:srgbClr val="00B050"/>
                  </a:solidFill>
                </a:rPr>
                <a:t>n</a:t>
              </a:r>
              <a:r>
                <a:rPr lang="en-US" i="1" dirty="0" smtClean="0">
                  <a:solidFill>
                    <a:srgbClr val="00B050"/>
                  </a:solidFill>
                </a:rPr>
                <a:t>)</a:t>
              </a:r>
              <a:endParaRPr lang="en-US" sz="2400" i="1" dirty="0" smtClean="0">
                <a:solidFill>
                  <a:srgbClr val="00B05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91174" y="5529977"/>
            <a:ext cx="2915302" cy="1292511"/>
            <a:chOff x="2291174" y="5529977"/>
            <a:chExt cx="2915302" cy="1292511"/>
          </a:xfrm>
        </p:grpSpPr>
        <p:cxnSp>
          <p:nvCxnSpPr>
            <p:cNvPr id="31" name="Straight Arrow Connector 30"/>
            <p:cNvCxnSpPr/>
            <p:nvPr/>
          </p:nvCxnSpPr>
          <p:spPr>
            <a:xfrm flipV="1">
              <a:off x="2291174" y="5529977"/>
              <a:ext cx="0" cy="1172424"/>
            </a:xfrm>
            <a:prstGeom prst="straightConnector1">
              <a:avLst/>
            </a:prstGeom>
            <a:ln w="28575">
              <a:solidFill>
                <a:schemeClr val="accent6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349668" y="5991491"/>
              <a:ext cx="28568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6">
                      <a:lumMod val="75000"/>
                    </a:schemeClr>
                  </a:solidFill>
                </a:rPr>
                <a:t>F</a:t>
              </a:r>
              <a:r>
                <a:rPr lang="en-US" baseline="-25000" dirty="0" err="1" smtClean="0">
                  <a:solidFill>
                    <a:schemeClr val="accent6">
                      <a:lumMod val="75000"/>
                    </a:schemeClr>
                  </a:solidFill>
                </a:rPr>
                <a:t>g</a:t>
              </a:r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: van </a:t>
              </a:r>
              <a:r>
                <a:rPr lang="en-US" dirty="0" err="1" smtClean="0">
                  <a:solidFill>
                    <a:schemeClr val="accent6">
                      <a:lumMod val="75000"/>
                    </a:schemeClr>
                  </a:solidFill>
                </a:rPr>
                <a:t>blok</a:t>
              </a:r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 op </a:t>
              </a:r>
              <a:r>
                <a:rPr lang="en-US" dirty="0" err="1" smtClean="0">
                  <a:solidFill>
                    <a:schemeClr val="accent6">
                      <a:lumMod val="75000"/>
                    </a:schemeClr>
                  </a:solidFill>
                </a:rPr>
                <a:t>aarde</a:t>
              </a:r>
              <a:endParaRPr lang="en-US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</a:rPr>
                <a:t>(</a:t>
              </a:r>
              <a:r>
                <a:rPr lang="en-US" i="1" dirty="0" err="1" smtClean="0">
                  <a:solidFill>
                    <a:schemeClr val="accent6">
                      <a:lumMod val="75000"/>
                    </a:schemeClr>
                  </a:solidFill>
                </a:rPr>
                <a:t>reactiekracht</a:t>
              </a:r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</a:rPr>
                <a:t> van </a:t>
              </a:r>
              <a:r>
                <a:rPr lang="en-US" i="1" dirty="0" err="1" smtClean="0">
                  <a:solidFill>
                    <a:schemeClr val="accent6">
                      <a:lumMod val="75000"/>
                    </a:schemeClr>
                  </a:solidFill>
                </a:rPr>
                <a:t>F</a:t>
              </a:r>
              <a:r>
                <a:rPr lang="en-US" i="1" baseline="-25000" dirty="0" err="1" smtClean="0">
                  <a:solidFill>
                    <a:schemeClr val="accent6">
                      <a:lumMod val="75000"/>
                    </a:schemeClr>
                  </a:solidFill>
                </a:rPr>
                <a:t>z</a:t>
              </a:r>
              <a:r>
                <a:rPr lang="en-US" i="1" dirty="0" smtClean="0">
                  <a:solidFill>
                    <a:schemeClr val="accent6">
                      <a:lumMod val="75000"/>
                    </a:schemeClr>
                  </a:solidFill>
                </a:rPr>
                <a:t>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902632" y="5033639"/>
            <a:ext cx="2848472" cy="1364472"/>
            <a:chOff x="5902632" y="5033639"/>
            <a:chExt cx="2848472" cy="1364472"/>
          </a:xfrm>
        </p:grpSpPr>
        <p:sp>
          <p:nvSpPr>
            <p:cNvPr id="33" name="TextBox 32"/>
            <p:cNvSpPr txBox="1"/>
            <p:nvPr/>
          </p:nvSpPr>
          <p:spPr>
            <a:xfrm>
              <a:off x="5982534" y="5114478"/>
              <a:ext cx="27685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Calibri" pitchFamily="34" charset="0"/>
                </a:rPr>
                <a:t>F</a:t>
              </a:r>
              <a:r>
                <a:rPr lang="en-US" sz="2400" baseline="-25000" dirty="0" err="1" smtClean="0">
                  <a:latin typeface="Calibri" pitchFamily="34" charset="0"/>
                </a:rPr>
                <a:t>gew</a:t>
              </a:r>
              <a:r>
                <a:rPr lang="en-US" sz="2400" dirty="0" smtClean="0">
                  <a:latin typeface="Calibri" pitchFamily="34" charset="0"/>
                </a:rPr>
                <a:t>=</a:t>
              </a:r>
              <a:r>
                <a:rPr lang="en-US" sz="2400" dirty="0" err="1" smtClean="0">
                  <a:latin typeface="Calibri" pitchFamily="34" charset="0"/>
                </a:rPr>
                <a:t>F</a:t>
              </a:r>
              <a:r>
                <a:rPr lang="en-US" sz="2400" baseline="-25000" dirty="0" err="1" smtClean="0">
                  <a:latin typeface="Calibri" pitchFamily="34" charset="0"/>
                </a:rPr>
                <a:t>n</a:t>
              </a:r>
              <a:r>
                <a:rPr lang="en-US" sz="2400" dirty="0" smtClean="0">
                  <a:latin typeface="Calibri" pitchFamily="34" charset="0"/>
                </a:rPr>
                <a:t> </a:t>
              </a:r>
              <a:r>
                <a:rPr lang="en-US" sz="2400" dirty="0" err="1" smtClean="0">
                  <a:latin typeface="Calibri" pitchFamily="34" charset="0"/>
                </a:rPr>
                <a:t>geldt</a:t>
              </a:r>
              <a:r>
                <a:rPr lang="en-US" sz="2400" dirty="0" smtClean="0">
                  <a:latin typeface="Calibri" pitchFamily="34" charset="0"/>
                </a:rPr>
                <a:t> </a:t>
              </a:r>
              <a:r>
                <a:rPr lang="en-US" sz="2400" dirty="0" err="1" smtClean="0">
                  <a:latin typeface="Calibri" pitchFamily="34" charset="0"/>
                </a:rPr>
                <a:t>altijd</a:t>
              </a:r>
              <a:r>
                <a:rPr lang="en-US" sz="2400" dirty="0" smtClean="0">
                  <a:latin typeface="Calibri" pitchFamily="34" charset="0"/>
                </a:rPr>
                <a:t>!</a:t>
              </a:r>
            </a:p>
            <a:p>
              <a:r>
                <a:rPr lang="en-US" dirty="0" err="1" smtClean="0"/>
                <a:t>F</a:t>
              </a:r>
              <a:r>
                <a:rPr lang="en-US" baseline="-25000" dirty="0" err="1" smtClean="0"/>
                <a:t>z</a:t>
              </a:r>
              <a:r>
                <a:rPr lang="en-US" dirty="0" smtClean="0"/>
                <a:t>=</a:t>
              </a:r>
              <a:r>
                <a:rPr lang="en-US" dirty="0" err="1" smtClean="0"/>
                <a:t>F</a:t>
              </a:r>
              <a:r>
                <a:rPr lang="en-US" baseline="-25000" dirty="0" err="1" smtClean="0"/>
                <a:t>gew</a:t>
              </a:r>
              <a:r>
                <a:rPr lang="en-US" dirty="0" smtClean="0"/>
                <a:t> </a:t>
              </a:r>
              <a:r>
                <a:rPr lang="en-US" dirty="0" err="1" smtClean="0"/>
                <a:t>geldt</a:t>
              </a:r>
              <a:r>
                <a:rPr lang="en-US" dirty="0" smtClean="0"/>
                <a:t> </a:t>
              </a:r>
              <a:r>
                <a:rPr lang="en-US" dirty="0" err="1" smtClean="0"/>
                <a:t>alleen</a:t>
              </a:r>
              <a:r>
                <a:rPr lang="en-US" dirty="0" smtClean="0"/>
                <a:t> </a:t>
              </a:r>
              <a:r>
                <a:rPr lang="en-US" dirty="0" err="1" smtClean="0"/>
                <a:t>als</a:t>
              </a:r>
              <a:r>
                <a:rPr lang="en-US" dirty="0" smtClean="0"/>
                <a:t> a=0!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902632" y="5033639"/>
              <a:ext cx="2768570" cy="13644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3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826" y="160337"/>
            <a:ext cx="8519747" cy="595801"/>
          </a:xfrm>
        </p:spPr>
        <p:txBody>
          <a:bodyPr/>
          <a:lstStyle/>
          <a:p>
            <a:r>
              <a:rPr lang="en-US" dirty="0" err="1" smtClean="0"/>
              <a:t>Herhaling</a:t>
            </a:r>
            <a:r>
              <a:rPr lang="en-US" dirty="0" smtClean="0"/>
              <a:t> </a:t>
            </a:r>
            <a:r>
              <a:rPr lang="en-US" dirty="0" err="1" smtClean="0"/>
              <a:t>hoofdstuk</a:t>
            </a:r>
            <a:r>
              <a:rPr lang="en-US" dirty="0" smtClean="0"/>
              <a:t> 7:  </a:t>
            </a:r>
            <a:r>
              <a:rPr lang="en-US" dirty="0" err="1" smtClean="0"/>
              <a:t>Cirkelbewegingen</a:t>
            </a:r>
            <a:endParaRPr lang="en-US" dirty="0"/>
          </a:p>
        </p:txBody>
      </p:sp>
      <p:grpSp>
        <p:nvGrpSpPr>
          <p:cNvPr id="112" name="Group 12"/>
          <p:cNvGrpSpPr>
            <a:grpSpLocks/>
          </p:cNvGrpSpPr>
          <p:nvPr/>
        </p:nvGrpSpPr>
        <p:grpSpPr bwMode="auto">
          <a:xfrm>
            <a:off x="2125751" y="3207936"/>
            <a:ext cx="768350" cy="776287"/>
            <a:chOff x="796" y="1299"/>
            <a:chExt cx="484" cy="489"/>
          </a:xfrm>
        </p:grpSpPr>
        <p:sp>
          <p:nvSpPr>
            <p:cNvPr id="113" name="Arc 10"/>
            <p:cNvSpPr>
              <a:spLocks/>
            </p:cNvSpPr>
            <p:nvPr/>
          </p:nvSpPr>
          <p:spPr bwMode="auto">
            <a:xfrm>
              <a:off x="888" y="1299"/>
              <a:ext cx="258" cy="257"/>
            </a:xfrm>
            <a:custGeom>
              <a:avLst/>
              <a:gdLst>
                <a:gd name="G0" fmla="+- 21600 0 0"/>
                <a:gd name="G1" fmla="+- 21393 0 0"/>
                <a:gd name="G2" fmla="+- 21600 0 0"/>
                <a:gd name="T0" fmla="*/ 24585 w 43200"/>
                <a:gd name="T1" fmla="*/ 0 h 42993"/>
                <a:gd name="T2" fmla="*/ 17900 w 43200"/>
                <a:gd name="T3" fmla="*/ 112 h 42993"/>
                <a:gd name="T4" fmla="*/ 21600 w 43200"/>
                <a:gd name="T5" fmla="*/ 21393 h 42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2993" fill="none" extrusionOk="0">
                  <a:moveTo>
                    <a:pt x="24584" y="0"/>
                  </a:moveTo>
                  <a:cubicBezTo>
                    <a:pt x="35257" y="1489"/>
                    <a:pt x="43200" y="10616"/>
                    <a:pt x="43200" y="21393"/>
                  </a:cubicBezTo>
                  <a:cubicBezTo>
                    <a:pt x="43200" y="33322"/>
                    <a:pt x="33529" y="42993"/>
                    <a:pt x="21600" y="42993"/>
                  </a:cubicBezTo>
                  <a:cubicBezTo>
                    <a:pt x="9670" y="42993"/>
                    <a:pt x="0" y="33322"/>
                    <a:pt x="0" y="21393"/>
                  </a:cubicBezTo>
                  <a:cubicBezTo>
                    <a:pt x="-1" y="10891"/>
                    <a:pt x="7553" y="1911"/>
                    <a:pt x="17900" y="112"/>
                  </a:cubicBezTo>
                </a:path>
                <a:path w="43200" h="42993" stroke="0" extrusionOk="0">
                  <a:moveTo>
                    <a:pt x="24584" y="0"/>
                  </a:moveTo>
                  <a:cubicBezTo>
                    <a:pt x="35257" y="1489"/>
                    <a:pt x="43200" y="10616"/>
                    <a:pt x="43200" y="21393"/>
                  </a:cubicBezTo>
                  <a:cubicBezTo>
                    <a:pt x="43200" y="33322"/>
                    <a:pt x="33529" y="42993"/>
                    <a:pt x="21600" y="42993"/>
                  </a:cubicBezTo>
                  <a:cubicBezTo>
                    <a:pt x="9670" y="42993"/>
                    <a:pt x="0" y="33322"/>
                    <a:pt x="0" y="21393"/>
                  </a:cubicBezTo>
                  <a:cubicBezTo>
                    <a:pt x="-1" y="10891"/>
                    <a:pt x="7553" y="1911"/>
                    <a:pt x="17900" y="112"/>
                  </a:cubicBezTo>
                  <a:lnTo>
                    <a:pt x="21600" y="2139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4" name="Rectangle 11"/>
            <p:cNvSpPr>
              <a:spLocks noChangeArrowheads="1"/>
            </p:cNvSpPr>
            <p:nvPr/>
          </p:nvSpPr>
          <p:spPr bwMode="auto">
            <a:xfrm>
              <a:off x="796" y="1500"/>
              <a:ext cx="4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dirty="0"/>
                <a:t>360</a:t>
              </a:r>
              <a:r>
                <a:rPr lang="nl-NL" dirty="0">
                  <a:sym typeface="Symbol" pitchFamily="18" charset="2"/>
                </a:rPr>
                <a:t>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58839" y="1095826"/>
            <a:ext cx="4616866" cy="5060535"/>
            <a:chOff x="-183874" y="1281798"/>
            <a:chExt cx="4616866" cy="5060535"/>
          </a:xfrm>
        </p:grpSpPr>
        <p:grpSp>
          <p:nvGrpSpPr>
            <p:cNvPr id="116" name="Group 115"/>
            <p:cNvGrpSpPr/>
            <p:nvPr/>
          </p:nvGrpSpPr>
          <p:grpSpPr>
            <a:xfrm>
              <a:off x="1670961" y="1281798"/>
              <a:ext cx="2762031" cy="3051368"/>
              <a:chOff x="1670961" y="1281798"/>
              <a:chExt cx="2762031" cy="3051368"/>
            </a:xfrm>
          </p:grpSpPr>
          <p:grpSp>
            <p:nvGrpSpPr>
              <p:cNvPr id="143" name="Group 142"/>
              <p:cNvGrpSpPr/>
              <p:nvPr/>
            </p:nvGrpSpPr>
            <p:grpSpPr>
              <a:xfrm>
                <a:off x="1670961" y="1281798"/>
                <a:ext cx="1194722" cy="2303179"/>
                <a:chOff x="1670961" y="1281798"/>
                <a:chExt cx="1194722" cy="2303179"/>
              </a:xfrm>
            </p:grpSpPr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135719" y="1866573"/>
                  <a:ext cx="0" cy="17184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55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70961" y="1418333"/>
                  <a:ext cx="811417" cy="8114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56" name="Straight Arrow Connector 155"/>
                <p:cNvCxnSpPr/>
                <p:nvPr/>
              </p:nvCxnSpPr>
              <p:spPr>
                <a:xfrm>
                  <a:off x="2135719" y="1891906"/>
                  <a:ext cx="729964" cy="0"/>
                </a:xfrm>
                <a:prstGeom prst="straightConnector1">
                  <a:avLst/>
                </a:prstGeom>
                <a:ln w="76200">
                  <a:solidFill>
                    <a:srgbClr val="00B050"/>
                  </a:solidFill>
                  <a:prstDash val="solid"/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TextBox 156"/>
                <p:cNvSpPr txBox="1"/>
                <p:nvPr/>
              </p:nvSpPr>
              <p:spPr>
                <a:xfrm>
                  <a:off x="2455480" y="1281798"/>
                  <a:ext cx="37863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1" dirty="0" smtClean="0">
                      <a:solidFill>
                        <a:srgbClr val="009900"/>
                      </a:solidFill>
                    </a:rPr>
                    <a:t>v</a:t>
                  </a:r>
                </a:p>
              </p:txBody>
            </p:sp>
          </p:grpSp>
          <p:grpSp>
            <p:nvGrpSpPr>
              <p:cNvPr id="144" name="Group 143"/>
              <p:cNvGrpSpPr/>
              <p:nvPr/>
            </p:nvGrpSpPr>
            <p:grpSpPr>
              <a:xfrm rot="2700000">
                <a:off x="2446537" y="1718302"/>
                <a:ext cx="1194722" cy="2303179"/>
                <a:chOff x="1670961" y="1281798"/>
                <a:chExt cx="1194722" cy="2303179"/>
              </a:xfrm>
            </p:grpSpPr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2135719" y="1866573"/>
                  <a:ext cx="0" cy="17184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51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70961" y="1418333"/>
                  <a:ext cx="811417" cy="8114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52" name="Straight Arrow Connector 151"/>
                <p:cNvCxnSpPr/>
                <p:nvPr/>
              </p:nvCxnSpPr>
              <p:spPr>
                <a:xfrm>
                  <a:off x="2135719" y="1891906"/>
                  <a:ext cx="729964" cy="0"/>
                </a:xfrm>
                <a:prstGeom prst="straightConnector1">
                  <a:avLst/>
                </a:prstGeom>
                <a:ln w="76200">
                  <a:solidFill>
                    <a:srgbClr val="00B050"/>
                  </a:solidFill>
                  <a:prstDash val="solid"/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TextBox 152"/>
                <p:cNvSpPr txBox="1"/>
                <p:nvPr/>
              </p:nvSpPr>
              <p:spPr>
                <a:xfrm>
                  <a:off x="2455480" y="1281798"/>
                  <a:ext cx="37863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1" dirty="0" smtClean="0">
                      <a:solidFill>
                        <a:srgbClr val="009900"/>
                      </a:solidFill>
                    </a:rPr>
                    <a:t>v</a:t>
                  </a:r>
                </a:p>
              </p:txBody>
            </p:sp>
          </p:grpSp>
          <p:grpSp>
            <p:nvGrpSpPr>
              <p:cNvPr id="145" name="Group 144"/>
              <p:cNvGrpSpPr/>
              <p:nvPr/>
            </p:nvGrpSpPr>
            <p:grpSpPr>
              <a:xfrm rot="5400000">
                <a:off x="2684042" y="2584215"/>
                <a:ext cx="1194722" cy="2303179"/>
                <a:chOff x="1670961" y="1281798"/>
                <a:chExt cx="1194722" cy="2303179"/>
              </a:xfrm>
            </p:grpSpPr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2135719" y="1866573"/>
                  <a:ext cx="0" cy="17184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47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70961" y="1418333"/>
                  <a:ext cx="811417" cy="8114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48" name="Straight Arrow Connector 147"/>
                <p:cNvCxnSpPr/>
                <p:nvPr/>
              </p:nvCxnSpPr>
              <p:spPr>
                <a:xfrm>
                  <a:off x="2135719" y="1891906"/>
                  <a:ext cx="729964" cy="0"/>
                </a:xfrm>
                <a:prstGeom prst="straightConnector1">
                  <a:avLst/>
                </a:prstGeom>
                <a:ln w="76200">
                  <a:solidFill>
                    <a:srgbClr val="00B050"/>
                  </a:solidFill>
                  <a:prstDash val="solid"/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TextBox 148"/>
                <p:cNvSpPr txBox="1"/>
                <p:nvPr/>
              </p:nvSpPr>
              <p:spPr>
                <a:xfrm>
                  <a:off x="2455480" y="1281798"/>
                  <a:ext cx="37863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1" dirty="0" smtClean="0">
                      <a:solidFill>
                        <a:srgbClr val="009900"/>
                      </a:solidFill>
                    </a:rPr>
                    <a:t>v</a:t>
                  </a:r>
                </a:p>
              </p:txBody>
            </p:sp>
          </p:grpSp>
        </p:grpSp>
        <p:grpSp>
          <p:nvGrpSpPr>
            <p:cNvPr id="117" name="Group 116"/>
            <p:cNvGrpSpPr/>
            <p:nvPr/>
          </p:nvGrpSpPr>
          <p:grpSpPr>
            <a:xfrm rot="8100000">
              <a:off x="670436" y="3290965"/>
              <a:ext cx="2762031" cy="3051368"/>
              <a:chOff x="1670961" y="1281798"/>
              <a:chExt cx="2762031" cy="3051368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670961" y="1281798"/>
                <a:ext cx="1194722" cy="2303179"/>
                <a:chOff x="1670961" y="1281798"/>
                <a:chExt cx="1194722" cy="2303179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2135719" y="1866573"/>
                  <a:ext cx="0" cy="17184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40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70961" y="1418333"/>
                  <a:ext cx="811417" cy="8114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41" name="Straight Arrow Connector 140"/>
                <p:cNvCxnSpPr/>
                <p:nvPr/>
              </p:nvCxnSpPr>
              <p:spPr>
                <a:xfrm>
                  <a:off x="2135719" y="1891906"/>
                  <a:ext cx="729964" cy="0"/>
                </a:xfrm>
                <a:prstGeom prst="straightConnector1">
                  <a:avLst/>
                </a:prstGeom>
                <a:ln w="76200">
                  <a:solidFill>
                    <a:srgbClr val="00B050"/>
                  </a:solidFill>
                  <a:prstDash val="solid"/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TextBox 141"/>
                <p:cNvSpPr txBox="1"/>
                <p:nvPr/>
              </p:nvSpPr>
              <p:spPr>
                <a:xfrm>
                  <a:off x="2455480" y="1281798"/>
                  <a:ext cx="37863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1" dirty="0" smtClean="0">
                      <a:solidFill>
                        <a:srgbClr val="009900"/>
                      </a:solidFill>
                    </a:rPr>
                    <a:t>v</a:t>
                  </a:r>
                </a:p>
              </p:txBody>
            </p:sp>
          </p:grpSp>
          <p:grpSp>
            <p:nvGrpSpPr>
              <p:cNvPr id="129" name="Group 128"/>
              <p:cNvGrpSpPr/>
              <p:nvPr/>
            </p:nvGrpSpPr>
            <p:grpSpPr>
              <a:xfrm rot="2700000">
                <a:off x="2446537" y="1718302"/>
                <a:ext cx="1194722" cy="2303179"/>
                <a:chOff x="1670961" y="1281798"/>
                <a:chExt cx="1194722" cy="2303179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135719" y="1866573"/>
                  <a:ext cx="0" cy="17184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36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70961" y="1418333"/>
                  <a:ext cx="811417" cy="8114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37" name="Straight Arrow Connector 136"/>
                <p:cNvCxnSpPr/>
                <p:nvPr/>
              </p:nvCxnSpPr>
              <p:spPr>
                <a:xfrm>
                  <a:off x="2135719" y="1891906"/>
                  <a:ext cx="729964" cy="0"/>
                </a:xfrm>
                <a:prstGeom prst="straightConnector1">
                  <a:avLst/>
                </a:prstGeom>
                <a:ln w="76200">
                  <a:solidFill>
                    <a:srgbClr val="00B050"/>
                  </a:solidFill>
                  <a:prstDash val="solid"/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/>
                <p:cNvSpPr txBox="1"/>
                <p:nvPr/>
              </p:nvSpPr>
              <p:spPr>
                <a:xfrm>
                  <a:off x="2455480" y="1281798"/>
                  <a:ext cx="37863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1" dirty="0" smtClean="0">
                      <a:solidFill>
                        <a:srgbClr val="009900"/>
                      </a:solidFill>
                    </a:rPr>
                    <a:t>v</a:t>
                  </a:r>
                </a:p>
              </p:txBody>
            </p:sp>
          </p:grpSp>
          <p:grpSp>
            <p:nvGrpSpPr>
              <p:cNvPr id="130" name="Group 129"/>
              <p:cNvGrpSpPr/>
              <p:nvPr/>
            </p:nvGrpSpPr>
            <p:grpSpPr>
              <a:xfrm rot="5400000">
                <a:off x="2684042" y="2584215"/>
                <a:ext cx="1194722" cy="2303179"/>
                <a:chOff x="1670961" y="1281798"/>
                <a:chExt cx="1194722" cy="2303179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2135719" y="1866573"/>
                  <a:ext cx="0" cy="17184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32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70961" y="1418333"/>
                  <a:ext cx="811417" cy="8114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33" name="Straight Arrow Connector 132"/>
                <p:cNvCxnSpPr/>
                <p:nvPr/>
              </p:nvCxnSpPr>
              <p:spPr>
                <a:xfrm>
                  <a:off x="2135719" y="1891906"/>
                  <a:ext cx="729964" cy="0"/>
                </a:xfrm>
                <a:prstGeom prst="straightConnector1">
                  <a:avLst/>
                </a:prstGeom>
                <a:ln w="76200">
                  <a:solidFill>
                    <a:srgbClr val="00B050"/>
                  </a:solidFill>
                  <a:prstDash val="solid"/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TextBox 133"/>
                <p:cNvSpPr txBox="1"/>
                <p:nvPr/>
              </p:nvSpPr>
              <p:spPr>
                <a:xfrm>
                  <a:off x="2455480" y="1281798"/>
                  <a:ext cx="37863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1" dirty="0" smtClean="0">
                      <a:solidFill>
                        <a:srgbClr val="009900"/>
                      </a:solidFill>
                    </a:rPr>
                    <a:t>v</a:t>
                  </a:r>
                </a:p>
              </p:txBody>
            </p:sp>
          </p:grpSp>
        </p:grpSp>
        <p:grpSp>
          <p:nvGrpSpPr>
            <p:cNvPr id="118" name="Group 117"/>
            <p:cNvGrpSpPr/>
            <p:nvPr/>
          </p:nvGrpSpPr>
          <p:grpSpPr>
            <a:xfrm rot="16200000">
              <a:off x="370355" y="2315286"/>
              <a:ext cx="1194722" cy="2303179"/>
              <a:chOff x="1670961" y="1281798"/>
              <a:chExt cx="1194722" cy="2303179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2135719" y="1866573"/>
                <a:ext cx="0" cy="171840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5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0961" y="1418333"/>
                <a:ext cx="811417" cy="8114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26" name="Straight Arrow Connector 125"/>
              <p:cNvCxnSpPr/>
              <p:nvPr/>
            </p:nvCxnSpPr>
            <p:spPr>
              <a:xfrm>
                <a:off x="2135719" y="1891906"/>
                <a:ext cx="729964" cy="0"/>
              </a:xfrm>
              <a:prstGeom prst="straightConnector1">
                <a:avLst/>
              </a:prstGeom>
              <a:ln w="76200">
                <a:solidFill>
                  <a:srgbClr val="00B050"/>
                </a:solidFill>
                <a:prstDash val="solid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Box 126"/>
              <p:cNvSpPr txBox="1"/>
              <p:nvPr/>
            </p:nvSpPr>
            <p:spPr>
              <a:xfrm>
                <a:off x="2455480" y="1281798"/>
                <a:ext cx="378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9900"/>
                    </a:solidFill>
                  </a:rPr>
                  <a:t>v</a:t>
                </a: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 rot="18900000">
              <a:off x="806858" y="1539709"/>
              <a:ext cx="1194722" cy="2303179"/>
              <a:chOff x="1670961" y="1281798"/>
              <a:chExt cx="1194722" cy="2303179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2135719" y="1866573"/>
                <a:ext cx="0" cy="171840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1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0961" y="1418333"/>
                <a:ext cx="811417" cy="8114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22" name="Straight Arrow Connector 121"/>
              <p:cNvCxnSpPr/>
              <p:nvPr/>
            </p:nvCxnSpPr>
            <p:spPr>
              <a:xfrm>
                <a:off x="2135719" y="1891906"/>
                <a:ext cx="729964" cy="0"/>
              </a:xfrm>
              <a:prstGeom prst="straightConnector1">
                <a:avLst/>
              </a:prstGeom>
              <a:ln w="76200">
                <a:solidFill>
                  <a:srgbClr val="00B050"/>
                </a:solidFill>
                <a:prstDash val="solid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2"/>
              <p:cNvSpPr txBox="1"/>
              <p:nvPr/>
            </p:nvSpPr>
            <p:spPr>
              <a:xfrm>
                <a:off x="2455480" y="1281798"/>
                <a:ext cx="378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9900"/>
                    </a:solidFill>
                  </a:rPr>
                  <a:t>v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438744" y="679681"/>
            <a:ext cx="8635834" cy="4807727"/>
            <a:chOff x="438744" y="848358"/>
            <a:chExt cx="8635834" cy="4807727"/>
          </a:xfrm>
        </p:grpSpPr>
        <p:grpSp>
          <p:nvGrpSpPr>
            <p:cNvPr id="21" name="Group 20"/>
            <p:cNvGrpSpPr/>
            <p:nvPr/>
          </p:nvGrpSpPr>
          <p:grpSpPr>
            <a:xfrm>
              <a:off x="438744" y="848358"/>
              <a:ext cx="8635834" cy="4807727"/>
              <a:chOff x="438744" y="848358"/>
              <a:chExt cx="8635834" cy="4807727"/>
            </a:xfrm>
          </p:grpSpPr>
          <p:sp>
            <p:nvSpPr>
              <p:cNvPr id="3" name="Arc 2"/>
              <p:cNvSpPr/>
              <p:nvPr/>
            </p:nvSpPr>
            <p:spPr>
              <a:xfrm>
                <a:off x="438744" y="1273382"/>
                <a:ext cx="4382703" cy="4382703"/>
              </a:xfrm>
              <a:prstGeom prst="arc">
                <a:avLst>
                  <a:gd name="adj1" fmla="val 16200000"/>
                  <a:gd name="adj2" fmla="val 18806400"/>
                </a:avLst>
              </a:prstGeom>
              <a:ln w="19050">
                <a:solidFill>
                  <a:srgbClr val="FF0000"/>
                </a:solidFill>
                <a:prstDash val="solid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3213542" y="848358"/>
                <a:ext cx="586103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>
                    <a:solidFill>
                      <a:srgbClr val="FF0000"/>
                    </a:solidFill>
                  </a:rPr>
                  <a:t>e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enparige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cirkelbeweging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: de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baansnelheid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is constant,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ofwel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in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elk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tijdsinterval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  <a:sym typeface="Symbol"/>
                  </a:rPr>
                  <a:t>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t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legt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het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voorwerp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een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even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grote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afstand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af</a:t>
                </a:r>
                <a:endParaRPr lang="en-US" sz="2400" dirty="0" smtClean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67" name="Arc 66"/>
            <p:cNvSpPr/>
            <p:nvPr/>
          </p:nvSpPr>
          <p:spPr>
            <a:xfrm>
              <a:off x="450308" y="1273382"/>
              <a:ext cx="4382703" cy="4382703"/>
            </a:xfrm>
            <a:prstGeom prst="arc">
              <a:avLst>
                <a:gd name="adj1" fmla="val 19028399"/>
                <a:gd name="adj2" fmla="val 102963"/>
              </a:avLst>
            </a:prstGeom>
            <a:ln w="19050">
              <a:solidFill>
                <a:srgbClr val="FF0000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37874" y="1714813"/>
            <a:ext cx="581253" cy="1693071"/>
            <a:chOff x="1640682" y="1092200"/>
            <a:chExt cx="581253" cy="1078706"/>
          </a:xfrm>
        </p:grpSpPr>
        <p:sp>
          <p:nvSpPr>
            <p:cNvPr id="69" name="Right Brace 68"/>
            <p:cNvSpPr/>
            <p:nvPr/>
          </p:nvSpPr>
          <p:spPr>
            <a:xfrm>
              <a:off x="1640682" y="1092200"/>
              <a:ext cx="223836" cy="1078706"/>
            </a:xfrm>
            <a:prstGeom prst="rightBrace">
              <a:avLst>
                <a:gd name="adj1" fmla="val 38608"/>
                <a:gd name="adj2" fmla="val 50000"/>
              </a:avLst>
            </a:prstGeom>
            <a:ln w="28575">
              <a:solidFill>
                <a:srgbClr val="0070C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1803231" y="1456178"/>
                  <a:ext cx="418704" cy="2941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𝒓</m:t>
                        </m:r>
                      </m:oMath>
                    </m:oMathPara>
                  </a14:m>
                  <a:endParaRPr lang="en-US" sz="2400" b="1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3231" y="1456178"/>
                  <a:ext cx="418704" cy="2941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ep 5"/>
          <p:cNvGrpSpPr/>
          <p:nvPr/>
        </p:nvGrpSpPr>
        <p:grpSpPr>
          <a:xfrm>
            <a:off x="5304867" y="1873688"/>
            <a:ext cx="3403919" cy="2621611"/>
            <a:chOff x="5349048" y="1565568"/>
            <a:chExt cx="3403919" cy="2621611"/>
          </a:xfrm>
        </p:grpSpPr>
        <p:grpSp>
          <p:nvGrpSpPr>
            <p:cNvPr id="13" name="Group 12"/>
            <p:cNvGrpSpPr/>
            <p:nvPr/>
          </p:nvGrpSpPr>
          <p:grpSpPr>
            <a:xfrm>
              <a:off x="5407731" y="1565568"/>
              <a:ext cx="3345236" cy="830997"/>
              <a:chOff x="5441199" y="2221334"/>
              <a:chExt cx="3345236" cy="83099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5517399" y="2221334"/>
                    <a:ext cx="3269036" cy="8309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>
                        <a:latin typeface="Calibri" pitchFamily="34" charset="0"/>
                      </a:rPr>
                      <a:t>Tijd </a:t>
                    </a:r>
                    <a:r>
                      <a:rPr lang="en-US" sz="2400" dirty="0" err="1" smtClean="0">
                        <a:latin typeface="Calibri" pitchFamily="34" charset="0"/>
                      </a:rPr>
                      <a:t>voor</a:t>
                    </a:r>
                    <a:r>
                      <a:rPr lang="en-US" sz="2400" dirty="0" smtClean="0">
                        <a:latin typeface="Calibri" pitchFamily="34" charset="0"/>
                      </a:rPr>
                      <a:t> 1x </a:t>
                    </a:r>
                    <a:r>
                      <a:rPr lang="en-US" sz="2400" dirty="0" err="1" smtClean="0">
                        <a:latin typeface="Calibri" pitchFamily="34" charset="0"/>
                      </a:rPr>
                      <a:t>rond</a:t>
                    </a:r>
                    <a:r>
                      <a:rPr lang="en-US" sz="2400" dirty="0" smtClean="0">
                        <a:latin typeface="Calibri" pitchFamily="34" charset="0"/>
                      </a:rPr>
                      <a:t> (360 °):</a:t>
                    </a:r>
                  </a:p>
                  <a:p>
                    <a:r>
                      <a:rPr lang="en-US" b="1" dirty="0" err="1" smtClean="0"/>
                      <a:t>omlooptijd</a:t>
                    </a:r>
                    <a:r>
                      <a:rPr lang="en-US" dirty="0" smtClean="0"/>
                      <a:t>: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oMath>
                    </a14:m>
                    <a:endParaRPr lang="en-US" sz="2400" dirty="0" smtClean="0">
                      <a:latin typeface="Calibri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17399" y="2221334"/>
                    <a:ext cx="3269036" cy="83099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2799" t="-5839" r="-2052" b="-1532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" name="Oval 11"/>
              <p:cNvSpPr/>
              <p:nvPr/>
            </p:nvSpPr>
            <p:spPr>
              <a:xfrm>
                <a:off x="5441199" y="2416668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sz="2400" dirty="0" err="1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349048" y="2375799"/>
              <a:ext cx="3331523" cy="830997"/>
              <a:chOff x="5441199" y="3213652"/>
              <a:chExt cx="3331523" cy="83099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526924" y="3213652"/>
                    <a:ext cx="3245798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latin typeface="Calibri" pitchFamily="34" charset="0"/>
                      </a:rPr>
                      <a:t>Totale </a:t>
                    </a:r>
                    <a:r>
                      <a:rPr lang="en-US" sz="2400" dirty="0" err="1" smtClean="0">
                        <a:latin typeface="Calibri" pitchFamily="34" charset="0"/>
                      </a:rPr>
                      <a:t>afgelegde</a:t>
                    </a:r>
                    <a:r>
                      <a:rPr lang="en-US" sz="2400" dirty="0" smtClean="0">
                        <a:latin typeface="Calibri" pitchFamily="34" charset="0"/>
                      </a:rPr>
                      <a:t> </a:t>
                    </a:r>
                    <a:r>
                      <a:rPr lang="en-US" sz="2400" dirty="0" err="1" smtClean="0">
                        <a:latin typeface="Calibri" pitchFamily="34" charset="0"/>
                      </a:rPr>
                      <a:t>weg</a:t>
                    </a:r>
                    <a:r>
                      <a:rPr lang="en-US" sz="2400" dirty="0" smtClean="0">
                        <a:latin typeface="Calibri" pitchFamily="34" charset="0"/>
                      </a:rPr>
                      <a:t> in 1x rond:</a:t>
                    </a:r>
                    <a14:m>
                      <m:oMath xmlns:m="http://schemas.openxmlformats.org/officeDocument/2006/math">
                        <m:r>
                          <a:rPr lang="en-US" sz="2400" b="0" i="0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oMath>
                    </a14:m>
                    <a:endParaRPr lang="en-US" sz="2400" dirty="0" smtClean="0">
                      <a:latin typeface="Calibri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26924" y="3213652"/>
                    <a:ext cx="3245798" cy="830997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3008" t="-5882" b="-1617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2" name="Oval 81"/>
              <p:cNvSpPr/>
              <p:nvPr/>
            </p:nvSpPr>
            <p:spPr>
              <a:xfrm>
                <a:off x="5441199" y="3421663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sz="2400" dirty="0" err="1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58102" y="3170490"/>
              <a:ext cx="3340604" cy="1016689"/>
              <a:chOff x="5441643" y="4147034"/>
              <a:chExt cx="3340604" cy="101668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5536449" y="4147034"/>
                    <a:ext cx="3245798" cy="1016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Calibri" pitchFamily="34" charset="0"/>
                      </a:rPr>
                      <a:t>Baansnelheid</a:t>
                    </a:r>
                    <a:r>
                      <a:rPr lang="en-US" sz="2400" dirty="0" smtClean="0">
                        <a:latin typeface="Calibri" pitchFamily="34" charset="0"/>
                      </a:rPr>
                      <a:t>: </a:t>
                    </a:r>
                    <a14:m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oMath>
                    </a14:m>
                    <a:endParaRPr lang="en-US" sz="2400" dirty="0" smtClean="0">
                      <a:latin typeface="Calibri" pitchFamily="34" charset="0"/>
                    </a:endParaRPr>
                  </a:p>
                  <a:p>
                    <a:endParaRPr lang="en-US" sz="2400" dirty="0" smtClean="0">
                      <a:latin typeface="Calibri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36449" y="4147034"/>
                    <a:ext cx="3245798" cy="1016689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30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3" name="Oval 82"/>
              <p:cNvSpPr/>
              <p:nvPr/>
            </p:nvSpPr>
            <p:spPr>
              <a:xfrm>
                <a:off x="5441643" y="4427903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sz="2400" dirty="0" err="1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85114" y="4175173"/>
                <a:ext cx="4442510" cy="1446874"/>
              </a:xfrm>
            </p:spPr>
            <p:txBody>
              <a:bodyPr/>
              <a:lstStyle/>
              <a:p>
                <a:r>
                  <a:rPr lang="en-US" b="1" dirty="0" smtClean="0"/>
                  <a:t>Frequentie 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</m:oMath>
                </a14:m>
                <a:r>
                  <a:rPr lang="en-US" b="1" dirty="0" smtClean="0"/>
                  <a:t>)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aantal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omlopen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rondjes</a:t>
                </a:r>
                <a:r>
                  <a:rPr lang="en-US" dirty="0" smtClean="0"/>
                  <a:t>) per 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seconde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5114" y="4175173"/>
                <a:ext cx="4442510" cy="1446874"/>
              </a:xfrm>
              <a:blipFill rotWithShape="0">
                <a:blip r:embed="rId8"/>
                <a:stretch>
                  <a:fillRect l="-1783" t="-3376" r="-15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5405468" y="5022660"/>
                <a:ext cx="1022203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468" y="5022660"/>
                <a:ext cx="1022203" cy="7838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6768360" y="5024537"/>
                <a:ext cx="117153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[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  <a:latin typeface="Calibri" pitchFamily="34" charset="0"/>
                  </a:rPr>
                  <a:t>] = Hz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  <a:latin typeface="Calibri" pitchFamily="34" charset="0"/>
                  </a:rPr>
                  <a:t>] = s</a:t>
                </a: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360" y="5024537"/>
                <a:ext cx="1171539" cy="830997"/>
              </a:xfrm>
              <a:prstGeom prst="rect">
                <a:avLst/>
              </a:prstGeom>
              <a:blipFill rotWithShape="0">
                <a:blip r:embed="rId10"/>
                <a:stretch>
                  <a:fillRect l="-7813" t="-5839" r="-7813" b="-1532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220749" y="5861887"/>
            <a:ext cx="8546123" cy="891630"/>
            <a:chOff x="500284" y="2372282"/>
            <a:chExt cx="8546123" cy="891630"/>
          </a:xfrm>
        </p:grpSpPr>
        <p:sp>
          <p:nvSpPr>
            <p:cNvPr id="75" name="Content Placeholder 2"/>
            <p:cNvSpPr txBox="1">
              <a:spLocks/>
            </p:cNvSpPr>
            <p:nvPr/>
          </p:nvSpPr>
          <p:spPr bwMode="auto">
            <a:xfrm>
              <a:off x="500284" y="2372282"/>
              <a:ext cx="8546123" cy="553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err="1" smtClean="0"/>
                <a:t>Toerental</a:t>
              </a:r>
              <a:r>
                <a:rPr lang="en-US" b="1" dirty="0" smtClean="0"/>
                <a:t> (</a:t>
              </a:r>
              <a:r>
                <a:rPr lang="en-US" b="1" i="1" dirty="0" smtClean="0"/>
                <a:t>n</a:t>
              </a:r>
              <a:r>
                <a:rPr lang="en-US" b="1" dirty="0" smtClean="0"/>
                <a:t>)</a:t>
              </a:r>
              <a:r>
                <a:rPr lang="en-US" dirty="0" smtClean="0"/>
                <a:t> </a:t>
              </a:r>
              <a:r>
                <a:rPr lang="en-US" dirty="0" smtClean="0"/>
                <a:t>= </a:t>
              </a:r>
              <a:r>
                <a:rPr lang="en-US" dirty="0" err="1" smtClean="0"/>
                <a:t>aantal</a:t>
              </a:r>
              <a:r>
                <a:rPr lang="en-US" dirty="0" smtClean="0"/>
                <a:t> </a:t>
              </a:r>
              <a:r>
                <a:rPr lang="en-US" dirty="0" err="1" smtClean="0"/>
                <a:t>omwentelingen</a:t>
              </a:r>
              <a:r>
                <a:rPr lang="en-US" dirty="0" smtClean="0"/>
                <a:t> (</a:t>
              </a:r>
              <a:r>
                <a:rPr lang="en-US" dirty="0" err="1" smtClean="0"/>
                <a:t>rondjes</a:t>
              </a:r>
              <a:r>
                <a:rPr lang="en-US" dirty="0" smtClean="0"/>
                <a:t>) per </a:t>
              </a:r>
              <a:r>
                <a:rPr lang="en-US" b="1" dirty="0" err="1" smtClean="0">
                  <a:solidFill>
                    <a:srgbClr val="0070C0"/>
                  </a:solidFill>
                </a:rPr>
                <a:t>minuut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1494694" y="2802247"/>
                  <a:ext cx="72056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[</m:t>
                      </m:r>
                      <m:r>
                        <a:rPr lang="nl-NL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 smtClean="0">
                      <a:solidFill>
                        <a:srgbClr val="0070C0"/>
                      </a:solidFill>
                      <a:latin typeface="Calibri" pitchFamily="34" charset="0"/>
                    </a:rPr>
                    <a:t>] = RPM (revolutions per </a:t>
                  </a:r>
                  <a:r>
                    <a:rPr lang="en-US" sz="2400" dirty="0" smtClean="0">
                      <a:solidFill>
                        <a:srgbClr val="0070C0"/>
                      </a:solidFill>
                      <a:latin typeface="Calibri" pitchFamily="34" charset="0"/>
                    </a:rPr>
                    <a:t>minute; </a:t>
                  </a:r>
                  <a:r>
                    <a:rPr lang="en-US" sz="2400" dirty="0" err="1" smtClean="0">
                      <a:solidFill>
                        <a:srgbClr val="0070C0"/>
                      </a:solidFill>
                      <a:latin typeface="Calibri" pitchFamily="34" charset="0"/>
                    </a:rPr>
                    <a:t>rondjes</a:t>
                  </a:r>
                  <a:r>
                    <a:rPr lang="en-US" sz="2400" dirty="0" smtClean="0">
                      <a:solidFill>
                        <a:srgbClr val="0070C0"/>
                      </a:solidFill>
                      <a:latin typeface="Calibri" pitchFamily="34" charset="0"/>
                    </a:rPr>
                    <a:t> per </a:t>
                  </a:r>
                  <a:r>
                    <a:rPr lang="en-US" sz="2400" dirty="0" err="1" smtClean="0">
                      <a:solidFill>
                        <a:srgbClr val="0070C0"/>
                      </a:solidFill>
                      <a:latin typeface="Calibri" pitchFamily="34" charset="0"/>
                    </a:rPr>
                    <a:t>minuut</a:t>
                  </a:r>
                  <a:r>
                    <a:rPr lang="en-US" sz="2400" dirty="0" smtClean="0">
                      <a:solidFill>
                        <a:srgbClr val="0070C0"/>
                      </a:solidFill>
                      <a:latin typeface="Calibri" pitchFamily="34" charset="0"/>
                    </a:rPr>
                    <a:t>))</a:t>
                  </a:r>
                  <a:endParaRPr lang="en-US" sz="2400" dirty="0" smtClean="0">
                    <a:solidFill>
                      <a:srgbClr val="0070C0"/>
                    </a:solidFill>
                    <a:latin typeface="Calibri" pitchFamily="34" charset="0"/>
                  </a:endParaRPr>
                </a:p>
              </p:txBody>
            </p:sp>
          </mc:Choice>
          <mc:Fallback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4694" y="2802247"/>
                  <a:ext cx="7205627" cy="461665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677" t="-10526" r="-338" b="-28947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1917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45" y="181603"/>
            <a:ext cx="8519747" cy="595801"/>
          </a:xfrm>
        </p:spPr>
        <p:txBody>
          <a:bodyPr/>
          <a:lstStyle/>
          <a:p>
            <a:r>
              <a:rPr lang="en-US" dirty="0" smtClean="0"/>
              <a:t>§7.2:  </a:t>
            </a:r>
            <a:r>
              <a:rPr lang="en-US" dirty="0" err="1" smtClean="0"/>
              <a:t>Middelpuntzoekende</a:t>
            </a:r>
            <a:r>
              <a:rPr lang="en-US" dirty="0" smtClean="0"/>
              <a:t> </a:t>
            </a:r>
            <a:r>
              <a:rPr lang="en-US" dirty="0" err="1" smtClean="0"/>
              <a:t>kracht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55" y="763450"/>
            <a:ext cx="3065480" cy="472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5180" y="839972"/>
                <a:ext cx="6465216" cy="2143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Calibri" pitchFamily="34" charset="0"/>
                  </a:rPr>
                  <a:t>Een </a:t>
                </a:r>
                <a:r>
                  <a:rPr lang="en-US" sz="2400" dirty="0" err="1" smtClean="0">
                    <a:latin typeface="Calibri" pitchFamily="34" charset="0"/>
                  </a:rPr>
                  <a:t>eenparige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latin typeface="Calibri" pitchFamily="34" charset="0"/>
                  </a:rPr>
                  <a:t>cirkelbeweging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latin typeface="Calibri" pitchFamily="34" charset="0"/>
                  </a:rPr>
                  <a:t>treedt</a:t>
                </a:r>
                <a:r>
                  <a:rPr lang="en-US" sz="2400" dirty="0" smtClean="0">
                    <a:latin typeface="Calibri" pitchFamily="34" charset="0"/>
                  </a:rPr>
                  <a:t> op </a:t>
                </a:r>
                <a:r>
                  <a:rPr lang="en-US" sz="2400" dirty="0" err="1" smtClean="0">
                    <a:latin typeface="Calibri" pitchFamily="34" charset="0"/>
                  </a:rPr>
                  <a:t>als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latin typeface="Calibri" pitchFamily="34" charset="0"/>
                  </a:rPr>
                  <a:t>er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n-US" sz="2400" b="1" dirty="0" err="1" smtClean="0">
                    <a:latin typeface="Calibri" pitchFamily="34" charset="0"/>
                  </a:rPr>
                  <a:t>resulterende</a:t>
                </a:r>
                <a:r>
                  <a:rPr lang="en-US" sz="2400" b="1" dirty="0" smtClean="0">
                    <a:latin typeface="Calibri" pitchFamily="34" charset="0"/>
                  </a:rPr>
                  <a:t> </a:t>
                </a:r>
                <a:r>
                  <a:rPr lang="en-US" sz="2400" b="1" dirty="0" err="1" smtClean="0">
                    <a:latin typeface="Calibri" pitchFamily="34" charset="0"/>
                  </a:rPr>
                  <a:t>kracht</a:t>
                </a:r>
                <a:r>
                  <a:rPr lang="en-US" sz="2400" b="1" dirty="0" smtClean="0">
                    <a:latin typeface="Calibri" pitchFamily="34" charset="0"/>
                  </a:rPr>
                  <a:t> </a:t>
                </a:r>
                <a:r>
                  <a:rPr lang="en-US" sz="2400" dirty="0" smtClean="0">
                    <a:latin typeface="Calibri" pitchFamily="34" charset="0"/>
                  </a:rPr>
                  <a:t>op het </a:t>
                </a:r>
                <a:r>
                  <a:rPr lang="en-US" sz="2400" dirty="0" err="1" smtClean="0">
                    <a:latin typeface="Calibri" pitchFamily="34" charset="0"/>
                  </a:rPr>
                  <a:t>voorwerp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latin typeface="Calibri" pitchFamily="34" charset="0"/>
                  </a:rPr>
                  <a:t>werkt</a:t>
                </a:r>
                <a:r>
                  <a:rPr lang="en-US" sz="2400" dirty="0" smtClean="0">
                    <a:latin typeface="Calibri" pitchFamily="34" charset="0"/>
                  </a:rPr>
                  <a:t> die:</a:t>
                </a:r>
              </a:p>
              <a:p>
                <a:pPr marL="800100" lvl="1" indent="-342900">
                  <a:buFont typeface="Wingdings" panose="05000000000000000000" pitchFamily="2" charset="2"/>
                  <a:buChar char="ü"/>
                </a:pPr>
                <a:r>
                  <a:rPr lang="en-US" dirty="0" err="1" smtClean="0"/>
                  <a:t>wijst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naar</a:t>
                </a:r>
                <a:r>
                  <a:rPr lang="en-US" dirty="0" smtClean="0"/>
                  <a:t> het </a:t>
                </a:r>
                <a:r>
                  <a:rPr lang="en-US" dirty="0" err="1" smtClean="0"/>
                  <a:t>middelpunt</a:t>
                </a:r>
                <a:r>
                  <a:rPr lang="en-US" dirty="0" smtClean="0"/>
                  <a:t> van de </a:t>
                </a:r>
                <a:r>
                  <a:rPr lang="en-US" dirty="0" err="1" smtClean="0"/>
                  <a:t>baan</a:t>
                </a:r>
                <a:r>
                  <a:rPr lang="en-US" dirty="0" smtClean="0"/>
                  <a:t> </a:t>
                </a:r>
              </a:p>
              <a:p>
                <a:pPr marL="800100" lvl="1" indent="-342900">
                  <a:buFont typeface="Wingdings" panose="05000000000000000000" pitchFamily="2" charset="2"/>
                  <a:buChar char="ü"/>
                </a:pPr>
                <a:r>
                  <a:rPr lang="en-US" dirty="0" err="1" smtClean="0"/>
                  <a:t>loodrecht</a:t>
                </a:r>
                <a:r>
                  <a:rPr lang="en-US" dirty="0" smtClean="0"/>
                  <a:t> op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staat</a:t>
                </a:r>
              </a:p>
              <a:p>
                <a:pPr marL="800100" lvl="1" indent="-342900">
                  <a:buFont typeface="Wingdings" panose="05000000000000000000" pitchFamily="2" charset="2"/>
                  <a:buChar char="ü"/>
                </a:pPr>
                <a:r>
                  <a:rPr lang="en-US" dirty="0" err="1" smtClean="0"/>
                  <a:t>een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grootte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heeft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gelijk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80" y="839972"/>
                <a:ext cx="6465216" cy="2143728"/>
              </a:xfrm>
              <a:prstGeom prst="rect">
                <a:avLst/>
              </a:prstGeom>
              <a:blipFill rotWithShape="0">
                <a:blip r:embed="rId3"/>
                <a:stretch>
                  <a:fillRect l="-1321" t="-2279" r="-1132" b="-2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5224" y="4525332"/>
                <a:ext cx="5699052" cy="98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Calibri" pitchFamily="34" charset="0"/>
                  </a:rPr>
                  <a:t>In </a:t>
                </a:r>
                <a:r>
                  <a:rPr lang="en-US" sz="2400" dirty="0" err="1" smtClean="0">
                    <a:latin typeface="Calibri" pitchFamily="34" charset="0"/>
                  </a:rPr>
                  <a:t>opgaven</a:t>
                </a:r>
                <a:r>
                  <a:rPr lang="en-US" sz="2400" dirty="0" smtClean="0">
                    <a:latin typeface="Calibri" pitchFamily="34" charset="0"/>
                  </a:rPr>
                  <a:t>: </a:t>
                </a:r>
                <a:r>
                  <a:rPr lang="en-US" sz="2400" dirty="0" err="1" smtClean="0">
                    <a:latin typeface="Calibri" pitchFamily="34" charset="0"/>
                  </a:rPr>
                  <a:t>vaak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latin typeface="Calibri" pitchFamily="34" charset="0"/>
                  </a:rPr>
                  <a:t>combineren</a:t>
                </a:r>
                <a:r>
                  <a:rPr lang="en-US" sz="2400" dirty="0" smtClean="0">
                    <a:latin typeface="Calibri" pitchFamily="34" charset="0"/>
                  </a:rPr>
                  <a:t> van </a:t>
                </a:r>
                <a:r>
                  <a:rPr lang="en-US" sz="2400" dirty="0" err="1" smtClean="0">
                    <a:latin typeface="Calibri" pitchFamily="34" charset="0"/>
                  </a:rPr>
                  <a:t>vergelijkingen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𝑟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Calibri" pitchFamily="34" charset="0"/>
                  </a:rPr>
                  <a:t>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𝑚𝑝𝑧</m:t>
                        </m:r>
                      </m:sub>
                    </m:sSub>
                  </m:oMath>
                </a14:m>
                <a:endParaRPr lang="en-US" sz="2400" i="1" baseline="-25000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24" y="4525332"/>
                <a:ext cx="5699052" cy="983987"/>
              </a:xfrm>
              <a:prstGeom prst="rect">
                <a:avLst/>
              </a:prstGeom>
              <a:blipFill rotWithShape="0">
                <a:blip r:embed="rId4"/>
                <a:stretch>
                  <a:fillRect l="-1499" t="-4938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255180" y="2983700"/>
            <a:ext cx="5699053" cy="1583961"/>
            <a:chOff x="255180" y="2912686"/>
            <a:chExt cx="5699053" cy="15839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245353" y="3665586"/>
                  <a:ext cx="1859355" cy="8310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𝑚𝑝𝑧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5353" y="3665586"/>
                  <a:ext cx="1859355" cy="83106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ectangle 7"/>
            <p:cNvSpPr/>
            <p:nvPr/>
          </p:nvSpPr>
          <p:spPr>
            <a:xfrm>
              <a:off x="255180" y="2912686"/>
              <a:ext cx="569905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dirty="0" err="1"/>
                <a:t>Deze</a:t>
              </a:r>
              <a:r>
                <a:rPr lang="en-US" dirty="0"/>
                <a:t> </a:t>
              </a:r>
              <a:r>
                <a:rPr lang="en-US" b="1" dirty="0" err="1"/>
                <a:t>resulterende</a:t>
              </a:r>
              <a:r>
                <a:rPr lang="en-US" b="1" dirty="0"/>
                <a:t> </a:t>
              </a:r>
              <a:r>
                <a:rPr lang="en-US" b="1" dirty="0" err="1"/>
                <a:t>kracht</a:t>
              </a:r>
              <a:r>
                <a:rPr lang="en-US" b="1" dirty="0"/>
                <a:t> (!!) </a:t>
              </a:r>
              <a:r>
                <a:rPr lang="en-US" dirty="0" err="1"/>
                <a:t>noemen</a:t>
              </a:r>
              <a:r>
                <a:rPr lang="en-US" dirty="0"/>
                <a:t> we </a:t>
              </a:r>
            </a:p>
            <a:p>
              <a:r>
                <a:rPr lang="en-US" dirty="0"/>
                <a:t>     de </a:t>
              </a:r>
              <a:r>
                <a:rPr lang="en-US" b="1" dirty="0" err="1">
                  <a:solidFill>
                    <a:srgbClr val="3399FF"/>
                  </a:solidFill>
                </a:rPr>
                <a:t>middelpuntzoekende</a:t>
              </a:r>
              <a:r>
                <a:rPr lang="en-US" b="1" dirty="0">
                  <a:solidFill>
                    <a:srgbClr val="3399FF"/>
                  </a:solidFill>
                </a:rPr>
                <a:t> </a:t>
              </a:r>
              <a:r>
                <a:rPr lang="en-US" b="1" dirty="0" err="1">
                  <a:solidFill>
                    <a:srgbClr val="3399FF"/>
                  </a:solidFill>
                </a:rPr>
                <a:t>kracht</a:t>
              </a:r>
              <a:r>
                <a:rPr lang="en-US" b="1" dirty="0"/>
                <a:t>: 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5180" y="5491563"/>
            <a:ext cx="8764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F</a:t>
            </a:r>
            <a:r>
              <a:rPr lang="en-US" baseline="-25000" dirty="0" err="1" smtClean="0"/>
              <a:t>mpz</a:t>
            </a:r>
            <a:r>
              <a:rPr lang="en-US" dirty="0" smtClean="0"/>
              <a:t> is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echte</a:t>
            </a:r>
            <a:r>
              <a:rPr lang="en-US" b="1" dirty="0" smtClean="0"/>
              <a:t>” </a:t>
            </a:r>
            <a:r>
              <a:rPr lang="en-US" dirty="0" err="1" smtClean="0"/>
              <a:t>kracht</a:t>
            </a:r>
            <a:r>
              <a:rPr lang="en-US" dirty="0"/>
              <a:t> maar </a:t>
            </a:r>
            <a:r>
              <a:rPr lang="en-US" dirty="0" err="1"/>
              <a:t>er</a:t>
            </a:r>
            <a:r>
              <a:rPr lang="en-US" dirty="0"/>
              <a:t> is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kracht</a:t>
            </a:r>
            <a:r>
              <a:rPr lang="en-US" dirty="0"/>
              <a:t>,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combi</a:t>
            </a:r>
            <a:r>
              <a:rPr lang="en-US" dirty="0"/>
              <a:t> van </a:t>
            </a:r>
            <a:r>
              <a:rPr lang="en-US" dirty="0" err="1"/>
              <a:t>krachten</a:t>
            </a:r>
            <a:r>
              <a:rPr lang="en-US" dirty="0"/>
              <a:t>, die de </a:t>
            </a:r>
            <a:r>
              <a:rPr lang="en-US" b="1" dirty="0" err="1"/>
              <a:t>rol</a:t>
            </a:r>
            <a:r>
              <a:rPr lang="en-US" dirty="0"/>
              <a:t> </a:t>
            </a:r>
            <a:r>
              <a:rPr lang="en-US" dirty="0" err="1"/>
              <a:t>speelt</a:t>
            </a:r>
            <a:r>
              <a:rPr lang="en-US" dirty="0"/>
              <a:t> van </a:t>
            </a:r>
            <a:r>
              <a:rPr lang="en-US" dirty="0" err="1"/>
              <a:t>middelpuntzoekende</a:t>
            </a:r>
            <a:r>
              <a:rPr lang="en-US" dirty="0"/>
              <a:t> </a:t>
            </a:r>
            <a:r>
              <a:rPr lang="en-US" dirty="0" err="1"/>
              <a:t>kracht</a:t>
            </a:r>
            <a:r>
              <a:rPr lang="en-US" dirty="0" smtClean="0"/>
              <a:t>. </a:t>
            </a:r>
            <a:r>
              <a:rPr lang="en-US" dirty="0" err="1" smtClean="0"/>
              <a:t>Vaak</a:t>
            </a:r>
            <a:r>
              <a:rPr lang="en-US" dirty="0" smtClean="0"/>
              <a:t>: F</a:t>
            </a:r>
            <a:r>
              <a:rPr lang="en-US" baseline="-25000" dirty="0" smtClean="0"/>
              <a:t>s</a:t>
            </a:r>
            <a:r>
              <a:rPr lang="en-US" dirty="0" smtClean="0"/>
              <a:t>(&amp;</a:t>
            </a:r>
            <a:r>
              <a:rPr lang="en-US" dirty="0" err="1" smtClean="0"/>
              <a:t>F</a:t>
            </a:r>
            <a:r>
              <a:rPr lang="en-US" baseline="-25000" dirty="0" err="1" smtClean="0"/>
              <a:t>z</a:t>
            </a:r>
            <a:r>
              <a:rPr lang="en-US" dirty="0" smtClean="0"/>
              <a:t>),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schuifweerstand</a:t>
            </a:r>
            <a:r>
              <a:rPr lang="en-US" dirty="0" smtClean="0"/>
              <a:t>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gravitatie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1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§7.3:  </a:t>
            </a:r>
            <a:r>
              <a:rPr lang="en-US" dirty="0" err="1" smtClean="0"/>
              <a:t>Gravitatiekracht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21" y="887817"/>
            <a:ext cx="8546123" cy="994993"/>
          </a:xfrm>
        </p:spPr>
        <p:txBody>
          <a:bodyPr/>
          <a:lstStyle/>
          <a:p>
            <a:r>
              <a:rPr lang="en-US" b="1" dirty="0" err="1" smtClean="0"/>
              <a:t>Gravitatiekracht</a:t>
            </a:r>
            <a:r>
              <a:rPr lang="en-US" b="1" dirty="0" smtClean="0"/>
              <a:t>:</a:t>
            </a:r>
            <a:r>
              <a:rPr lang="en-US" dirty="0" smtClean="0"/>
              <a:t> de </a:t>
            </a:r>
            <a:r>
              <a:rPr lang="en-US" dirty="0" err="1" smtClean="0"/>
              <a:t>kracht</a:t>
            </a:r>
            <a:r>
              <a:rPr lang="en-US" dirty="0" smtClean="0"/>
              <a:t> die </a:t>
            </a:r>
            <a:r>
              <a:rPr lang="en-US" dirty="0" err="1" smtClean="0"/>
              <a:t>elke</a:t>
            </a:r>
            <a:r>
              <a:rPr lang="en-US" dirty="0" smtClean="0"/>
              <a:t> twee </a:t>
            </a:r>
            <a:r>
              <a:rPr lang="en-US" dirty="0" err="1" smtClean="0"/>
              <a:t>voorwerpen</a:t>
            </a:r>
            <a:r>
              <a:rPr lang="en-US" dirty="0" smtClean="0"/>
              <a:t> </a:t>
            </a:r>
            <a:r>
              <a:rPr lang="en-US" dirty="0" err="1" smtClean="0"/>
              <a:t>dankzij</a:t>
            </a:r>
            <a:r>
              <a:rPr lang="en-US" dirty="0" smtClean="0"/>
              <a:t>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op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uitoefenen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67292" y="1882810"/>
            <a:ext cx="5309190" cy="1499191"/>
            <a:chOff x="1467292" y="893135"/>
            <a:chExt cx="5309190" cy="1499191"/>
          </a:xfrm>
        </p:grpSpPr>
        <p:sp>
          <p:nvSpPr>
            <p:cNvPr id="4" name="Oval 3"/>
            <p:cNvSpPr/>
            <p:nvPr/>
          </p:nvSpPr>
          <p:spPr>
            <a:xfrm>
              <a:off x="1467292" y="893135"/>
              <a:ext cx="1499191" cy="149919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872715" y="1190846"/>
              <a:ext cx="903767" cy="90376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216887" y="1642729"/>
              <a:ext cx="1143001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5194884" y="1642730"/>
              <a:ext cx="1143001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934584" y="1149164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 pitchFamily="34" charset="0"/>
                </a:rPr>
                <a:t>F</a:t>
              </a:r>
              <a:r>
                <a:rPr lang="en-US" sz="2400" baseline="-25000" dirty="0" err="1" smtClean="0">
                  <a:latin typeface="Calibri" pitchFamily="34" charset="0"/>
                </a:rPr>
                <a:t>g</a:t>
              </a:r>
              <a:endParaRPr lang="en-US" sz="2400" baseline="-25000" dirty="0" smtClean="0">
                <a:latin typeface="Calibri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11847" y="1170429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 pitchFamily="34" charset="0"/>
                </a:rPr>
                <a:t>F</a:t>
              </a:r>
              <a:r>
                <a:rPr lang="en-US" sz="2400" baseline="-25000" dirty="0" err="1" smtClean="0">
                  <a:latin typeface="Calibri" pitchFamily="34" charset="0"/>
                </a:rPr>
                <a:t>g</a:t>
              </a:r>
              <a:endParaRPr lang="en-US" sz="2400" baseline="-25000" dirty="0" smtClean="0"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 bwMode="auto">
              <a:xfrm>
                <a:off x="409830" y="3447181"/>
                <a:ext cx="8546123" cy="994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𝐺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0" dirty="0" smtClean="0"/>
                  <a:t>. </a:t>
                </a:r>
                <a:r>
                  <a:rPr lang="en-US" dirty="0">
                    <a:solidFill>
                      <a:srgbClr val="FF0000"/>
                    </a:solidFill>
                  </a:rPr>
                  <a:t>Waarde van G zie Binas </a:t>
                </a:r>
                <a:r>
                  <a:rPr lang="en-US" dirty="0" err="1">
                    <a:solidFill>
                      <a:srgbClr val="FF0000"/>
                    </a:solidFill>
                  </a:rPr>
                  <a:t>Tabel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7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830" y="3447181"/>
                <a:ext cx="8546123" cy="9949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2216887" y="2728102"/>
            <a:ext cx="4120998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62128" y="2648277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r</a:t>
            </a:r>
            <a:endParaRPr lang="en-US" sz="2400" baseline="-25000" dirty="0" smtClean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8309" y="1787114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m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94485" y="1891129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m</a:t>
            </a:r>
            <a:r>
              <a:rPr lang="en-US" baseline="-25000" dirty="0"/>
              <a:t>2</a:t>
            </a:r>
            <a:endParaRPr lang="en-US" sz="2400" baseline="-25000" dirty="0" smtClean="0">
              <a:latin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 bwMode="auto">
              <a:xfrm>
                <a:off x="409830" y="4057882"/>
                <a:ext cx="8546123" cy="1540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0" dirty="0" smtClean="0"/>
                  <a:t>Voor </a:t>
                </a:r>
                <a:r>
                  <a:rPr lang="en-US" b="0" dirty="0" err="1" smtClean="0"/>
                  <a:t>satellieten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geldt</a:t>
                </a:r>
                <a:r>
                  <a:rPr lang="en-US" b="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𝑚𝑝𝑧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b="0" dirty="0" smtClean="0"/>
                  <a:t> en </a:t>
                </a:r>
                <a:r>
                  <a:rPr lang="en-US" b="0" dirty="0" err="1" smtClean="0"/>
                  <a:t>ook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𝑟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dirty="0">
                    <a:latin typeface="Calibri" pitchFamily="34" charset="0"/>
                  </a:rPr>
                  <a:t> </a:t>
                </a:r>
                <a:r>
                  <a:rPr lang="en-US" dirty="0" smtClean="0">
                    <a:latin typeface="Calibri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>
                    <a:latin typeface="Calibri" pitchFamily="34" charset="0"/>
                  </a:rPr>
                  <a:t>	</a:t>
                </a:r>
                <a:r>
                  <a:rPr lang="en-US" smtClean="0">
                    <a:latin typeface="Calibri" pitchFamily="34" charset="0"/>
                  </a:rPr>
                  <a:t>- geostationair</a:t>
                </a:r>
                <a:r>
                  <a:rPr lang="en-US" dirty="0" smtClean="0">
                    <a:latin typeface="Calibri" pitchFamily="34" charset="0"/>
                  </a:rPr>
                  <a:t>: T is </a:t>
                </a:r>
                <a:r>
                  <a:rPr lang="en-US" dirty="0" err="1" smtClean="0">
                    <a:latin typeface="Calibri" pitchFamily="34" charset="0"/>
                  </a:rPr>
                  <a:t>omlooptijd</a:t>
                </a:r>
                <a:r>
                  <a:rPr lang="en-US" dirty="0" smtClean="0">
                    <a:latin typeface="Calibri" pitchFamily="34" charset="0"/>
                  </a:rPr>
                  <a:t> van </a:t>
                </a:r>
                <a:r>
                  <a:rPr lang="en-US" dirty="0" err="1" smtClean="0">
                    <a:latin typeface="Calibri" pitchFamily="34" charset="0"/>
                  </a:rPr>
                  <a:t>aarde</a:t>
                </a:r>
                <a:r>
                  <a:rPr lang="en-US" dirty="0" smtClean="0">
                    <a:latin typeface="Calibri" pitchFamily="34" charset="0"/>
                  </a:rPr>
                  <a:t>!</a:t>
                </a:r>
              </a:p>
              <a:p>
                <a:pPr marL="0" indent="0">
                  <a:buNone/>
                </a:pPr>
                <a:r>
                  <a:rPr lang="en-US" b="0" dirty="0">
                    <a:latin typeface="Calibri" pitchFamily="34" charset="0"/>
                  </a:rPr>
                  <a:t>	</a:t>
                </a:r>
                <a:r>
                  <a:rPr lang="en-US" b="0" dirty="0" smtClean="0">
                    <a:latin typeface="Calibri" pitchFamily="34" charset="0"/>
                  </a:rPr>
                  <a:t>- </a:t>
                </a:r>
                <a:r>
                  <a:rPr lang="en-US" b="0" dirty="0" err="1" smtClean="0">
                    <a:latin typeface="Calibri" pitchFamily="34" charset="0"/>
                  </a:rPr>
                  <a:t>polair</a:t>
                </a:r>
                <a:r>
                  <a:rPr lang="en-US" b="0" dirty="0" smtClean="0">
                    <a:latin typeface="Calibri" pitchFamily="34" charset="0"/>
                  </a:rPr>
                  <a:t>: </a:t>
                </a:r>
                <a:r>
                  <a:rPr lang="en-US" b="0" dirty="0" err="1" smtClean="0">
                    <a:latin typeface="Calibri" pitchFamily="34" charset="0"/>
                  </a:rPr>
                  <a:t>baan</a:t>
                </a:r>
                <a:r>
                  <a:rPr lang="en-US" b="0" dirty="0" smtClean="0">
                    <a:latin typeface="Calibri" pitchFamily="34" charset="0"/>
                  </a:rPr>
                  <a:t> </a:t>
                </a:r>
                <a:r>
                  <a:rPr lang="en-US" b="0" dirty="0" err="1" smtClean="0">
                    <a:latin typeface="Calibri" pitchFamily="34" charset="0"/>
                  </a:rPr>
                  <a:t>gaat</a:t>
                </a:r>
                <a:r>
                  <a:rPr lang="en-US" b="0" dirty="0" smtClean="0">
                    <a:latin typeface="Calibri" pitchFamily="34" charset="0"/>
                  </a:rPr>
                  <a:t> over </a:t>
                </a:r>
                <a:r>
                  <a:rPr lang="en-US" b="0" dirty="0" err="1" smtClean="0">
                    <a:latin typeface="Calibri" pitchFamily="34" charset="0"/>
                  </a:rPr>
                  <a:t>beide</a:t>
                </a:r>
                <a:r>
                  <a:rPr lang="en-US" b="0" dirty="0" smtClean="0">
                    <a:latin typeface="Calibri" pitchFamily="34" charset="0"/>
                  </a:rPr>
                  <a:t> </a:t>
                </a:r>
                <a:r>
                  <a:rPr lang="en-US" b="0" dirty="0" err="1" smtClean="0">
                    <a:latin typeface="Calibri" pitchFamily="34" charset="0"/>
                  </a:rPr>
                  <a:t>polen</a:t>
                </a:r>
                <a:endParaRPr lang="en-US" b="0" dirty="0" smtClean="0"/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830" y="4057882"/>
                <a:ext cx="8546123" cy="1540544"/>
              </a:xfrm>
              <a:prstGeom prst="rect">
                <a:avLst/>
              </a:prstGeom>
              <a:blipFill rotWithShape="0">
                <a:blip r:embed="rId3"/>
                <a:stretch>
                  <a:fillRect l="-927" b="-595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 bwMode="auto">
              <a:xfrm>
                <a:off x="385021" y="5775331"/>
                <a:ext cx="8546123" cy="9949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 smtClean="0"/>
                  <a:t>Let op (</a:t>
                </a:r>
                <a:r>
                  <a:rPr lang="en-US" b="1" dirty="0" err="1" smtClean="0"/>
                  <a:t>meest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gemaakte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fouten</a:t>
                </a:r>
                <a:r>
                  <a:rPr lang="en-US" b="1" dirty="0" smtClean="0"/>
                  <a:t>)</a:t>
                </a:r>
                <a:r>
                  <a:rPr lang="en-US" b="0" dirty="0" smtClean="0"/>
                  <a:t>: neem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b="0" dirty="0" smtClean="0"/>
                  <a:t> van </a:t>
                </a:r>
                <a:r>
                  <a:rPr lang="en-US" b="0" dirty="0" err="1" smtClean="0"/>
                  <a:t>middelpun</a:t>
                </a:r>
                <a:r>
                  <a:rPr lang="en-US" dirty="0" err="1" smtClean="0"/>
                  <a:t>t</a:t>
                </a:r>
                <a:r>
                  <a:rPr lang="en-US" dirty="0" smtClean="0"/>
                  <a:t> tot </a:t>
                </a:r>
                <a:r>
                  <a:rPr lang="en-US" dirty="0" err="1" smtClean="0"/>
                  <a:t>middelpunt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vergeet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niet</a:t>
                </a:r>
                <a:r>
                  <a:rPr lang="en-US" dirty="0" smtClean="0"/>
                  <a:t> km’s om </a:t>
                </a:r>
                <a:r>
                  <a:rPr lang="en-US" dirty="0" err="1" smtClean="0"/>
                  <a:t>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rekenen</a:t>
                </a:r>
                <a:r>
                  <a:rPr lang="en-US" dirty="0" smtClean="0"/>
                  <a:t>!</a:t>
                </a:r>
                <a:endParaRPr lang="en-US" b="0" dirty="0" smtClean="0"/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021" y="5775331"/>
                <a:ext cx="8546123" cy="994993"/>
              </a:xfrm>
              <a:prstGeom prst="rect">
                <a:avLst/>
              </a:prstGeom>
              <a:blipFill rotWithShape="0">
                <a:blip r:embed="rId4"/>
                <a:stretch>
                  <a:fillRect l="-927" t="-487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781" y="4057488"/>
            <a:ext cx="1926172" cy="154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34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00B050"/>
          </a:solidFill>
        </a:ln>
      </a:spPr>
      <a:bodyPr wrap="square" rtlCol="0" anchor="ctr">
        <a:spAutoFit/>
      </a:bodyPr>
      <a:lstStyle>
        <a:defPPr algn="ctr">
          <a:defRPr sz="2400" dirty="0" err="1">
            <a:solidFill>
              <a:prstClr val="black"/>
            </a:solidFill>
            <a:latin typeface="Calibri" pitchFamily="34" charset="0"/>
          </a:defRPr>
        </a:defPPr>
      </a:lstStyle>
    </a:spDef>
    <a:lnDef>
      <a:spPr>
        <a:ln w="22225">
          <a:solidFill>
            <a:srgbClr val="FF0000"/>
          </a:solidFill>
          <a:prstDash val="solid"/>
          <a:headEnd type="none" w="med" len="med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596</Words>
  <Application>Microsoft Office PowerPoint</Application>
  <PresentationFormat>Diavoorstelling (4:3)</PresentationFormat>
  <Paragraphs>133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Wingdings</vt:lpstr>
      <vt:lpstr>Office-thema</vt:lpstr>
      <vt:lpstr>Herhaling hoofdstuk 3:  Krachten</vt:lpstr>
      <vt:lpstr>§3.4:  Krachten in evenwicht</vt:lpstr>
      <vt:lpstr>Krachten optellen d.m.v. rekenen</vt:lpstr>
      <vt:lpstr>Krachten op helling</vt:lpstr>
      <vt:lpstr>§3.5 en §3.6:  Eerste en tweede wet van Newton</vt:lpstr>
      <vt:lpstr>PowerPoint-presentatie</vt:lpstr>
      <vt:lpstr>Herhaling hoofdstuk 7:  Cirkelbewegingen</vt:lpstr>
      <vt:lpstr>§7.2:  Middelpuntzoekende kracht</vt:lpstr>
      <vt:lpstr>§7.3:  Gravitatiekracht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</dc:creator>
  <cp:lastModifiedBy>Capellen, FJM (Frans) </cp:lastModifiedBy>
  <cp:revision>414</cp:revision>
  <dcterms:created xsi:type="dcterms:W3CDTF">2011-12-07T18:12:19Z</dcterms:created>
  <dcterms:modified xsi:type="dcterms:W3CDTF">2016-09-28T09:55:13Z</dcterms:modified>
</cp:coreProperties>
</file>